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8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  <p:sldMasterId id="2147483700" r:id="rId5"/>
    <p:sldMasterId id="2147483713" r:id="rId6"/>
    <p:sldMasterId id="2147483726" r:id="rId7"/>
    <p:sldMasterId id="2147483739" r:id="rId8"/>
    <p:sldMasterId id="2147483752" r:id="rId9"/>
  </p:sld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  <p:sldId id="272" r:id="rId26"/>
    <p:sldId id="273" r:id="rId27"/>
    <p:sldId id="274" r:id="rId28"/>
    <p:sldId id="275" r:id="rId29"/>
    <p:sldId id="276" r:id="rId30"/>
    <p:sldId id="277" r:id="rId31"/>
    <p:sldId id="278" r:id="rId32"/>
    <p:sldId id="279" r:id="rId33"/>
    <p:sldId id="280" r:id="rId34"/>
    <p:sldId id="281" r:id="rId35"/>
    <p:sldId id="282" r:id="rId36"/>
    <p:sldId id="283" r:id="rId37"/>
    <p:sldId id="284" r:id="rId38"/>
    <p:sldId id="285" r:id="rId39"/>
    <p:sldId id="286" r:id="rId40"/>
    <p:sldId id="287" r:id="rId41"/>
    <p:sldId id="288" r:id="rId42"/>
    <p:sldId id="289" r:id="rId43"/>
    <p:sldId id="290" r:id="rId44"/>
    <p:sldId id="291" r:id="rId45"/>
    <p:sldId id="292" r:id="rId46"/>
    <p:sldId id="293" r:id="rId47"/>
    <p:sldId id="294" r:id="rId48"/>
    <p:sldId id="295" r:id="rId49"/>
    <p:sldId id="296" r:id="rId50"/>
  </p:sldIdLst>
  <p:sldSz cx="9144000" cy="5143500" type="screen16x9"/>
  <p:notesSz cx="9926638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880">
          <p15:clr>
            <a:srgbClr val="A4A3A4"/>
          </p15:clr>
        </p15:guide>
        <p15:guide id="2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5" d="100"/>
          <a:sy n="115" d="100"/>
        </p:scale>
        <p:origin x="684" y="102"/>
      </p:cViewPr>
      <p:guideLst>
        <p:guide pos="2880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slide" Target="slides/slide38.xml"/><Relationship Id="rId50" Type="http://schemas.openxmlformats.org/officeDocument/2006/relationships/slide" Target="slides/slide4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slide" Target="slides/slide3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slide" Target="slides/slide32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53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slide" Target="slides/slide40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slide" Target="slides/slide39.xml"/><Relationship Id="rId8" Type="http://schemas.openxmlformats.org/officeDocument/2006/relationships/slideMaster" Target="slideMasters/slideMaster8.xml"/><Relationship Id="rId51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Blank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OverTx" preserve="1" userDrawn="1">
  <p:cSld name="Title,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74880"/>
            <a:ext cx="8229240" cy="1119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defRPr/>
            </a:pPr>
            <a:endParaRPr lang="en-GB" sz="44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 bwMode="auto">
          <a:xfrm>
            <a:off x="457200" y="120348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en-GB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 bwMode="auto"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en-GB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Title,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33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74880"/>
            <a:ext cx="8229240" cy="1119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defRPr/>
            </a:pPr>
            <a:endParaRPr lang="en-GB" sz="44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34" name="PlaceHolder 2"/>
          <p:cNvSpPr>
            <a:spLocks noGrp="1"/>
          </p:cNvSpPr>
          <p:nvPr>
            <p:ph/>
          </p:nvPr>
        </p:nvSpPr>
        <p:spPr bwMode="auto"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en-GB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5" name="PlaceHolder 3"/>
          <p:cNvSpPr>
            <a:spLocks noGrp="1"/>
          </p:cNvSpPr>
          <p:nvPr>
            <p:ph/>
          </p:nvPr>
        </p:nvSpPr>
        <p:spPr bwMode="auto"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en-GB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36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74880"/>
            <a:ext cx="8229240" cy="1119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defRPr/>
            </a:pPr>
            <a:endParaRPr lang="en-GB" sz="4400" b="0" strike="noStrike" spc="-1">
              <a:solidFill>
                <a:srgbClr val="FFFFFF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Only" preserve="1" userDrawn="1">
  <p:cSld name="Centere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37" name="PlaceHolder 1"/>
          <p:cNvSpPr>
            <a:spLocks noGrp="1"/>
          </p:cNvSpPr>
          <p:nvPr>
            <p:ph type="subTitle"/>
          </p:nvPr>
        </p:nvSpPr>
        <p:spPr bwMode="auto">
          <a:xfrm>
            <a:off x="457200" y="205200"/>
            <a:ext cx="8229240" cy="398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  <a:defRPr/>
            </a:pPr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AndObj" preserve="1" userDrawn="1">
  <p:cSld name="Title, 2 Content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38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74880"/>
            <a:ext cx="8229240" cy="1119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defRPr/>
            </a:pPr>
            <a:endParaRPr lang="en-GB" sz="44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39" name="PlaceHolder 2"/>
          <p:cNvSpPr>
            <a:spLocks noGrp="1"/>
          </p:cNvSpPr>
          <p:nvPr>
            <p:ph/>
          </p:nvPr>
        </p:nvSpPr>
        <p:spPr bwMode="auto"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en-GB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0" name="PlaceHolder 3"/>
          <p:cNvSpPr>
            <a:spLocks noGrp="1"/>
          </p:cNvSpPr>
          <p:nvPr>
            <p:ph/>
          </p:nvPr>
        </p:nvSpPr>
        <p:spPr bwMode="auto"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en-GB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1" name="PlaceHolder 4"/>
          <p:cNvSpPr>
            <a:spLocks noGrp="1"/>
          </p:cNvSpPr>
          <p:nvPr>
            <p:ph/>
          </p:nvPr>
        </p:nvSpPr>
        <p:spPr bwMode="auto"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en-GB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AndTwoObj" preserve="1" userDrawn="1">
  <p:cSld name="Title Content and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42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74880"/>
            <a:ext cx="8229240" cy="1119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defRPr/>
            </a:pPr>
            <a:endParaRPr lang="en-GB" sz="44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43" name="PlaceHolder 2"/>
          <p:cNvSpPr>
            <a:spLocks noGrp="1"/>
          </p:cNvSpPr>
          <p:nvPr>
            <p:ph/>
          </p:nvPr>
        </p:nvSpPr>
        <p:spPr bwMode="auto"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en-GB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4" name="PlaceHolder 3"/>
          <p:cNvSpPr>
            <a:spLocks noGrp="1"/>
          </p:cNvSpPr>
          <p:nvPr>
            <p:ph/>
          </p:nvPr>
        </p:nvSpPr>
        <p:spPr bwMode="auto"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en-GB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5" name="PlaceHolder 4"/>
          <p:cNvSpPr>
            <a:spLocks noGrp="1"/>
          </p:cNvSpPr>
          <p:nvPr>
            <p:ph/>
          </p:nvPr>
        </p:nvSpPr>
        <p:spPr bwMode="auto"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en-GB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OverTx" preserve="1" userDrawn="1">
  <p:cSld name="Title, 2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46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74880"/>
            <a:ext cx="8229240" cy="1119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defRPr/>
            </a:pPr>
            <a:endParaRPr lang="en-GB" sz="44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47" name="PlaceHolder 2"/>
          <p:cNvSpPr>
            <a:spLocks noGrp="1"/>
          </p:cNvSpPr>
          <p:nvPr>
            <p:ph/>
          </p:nvPr>
        </p:nvSpPr>
        <p:spPr bwMode="auto"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en-GB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8" name="PlaceHolder 3"/>
          <p:cNvSpPr>
            <a:spLocks noGrp="1"/>
          </p:cNvSpPr>
          <p:nvPr>
            <p:ph/>
          </p:nvPr>
        </p:nvSpPr>
        <p:spPr bwMode="auto"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en-GB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9" name="PlaceHolder 4"/>
          <p:cNvSpPr>
            <a:spLocks noGrp="1"/>
          </p:cNvSpPr>
          <p:nvPr>
            <p:ph/>
          </p:nvPr>
        </p:nvSpPr>
        <p:spPr bwMode="auto"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en-GB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OverTx" preserve="1" userDrawn="1">
  <p:cSld name="Title,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50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74880"/>
            <a:ext cx="8229240" cy="1119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defRPr/>
            </a:pPr>
            <a:endParaRPr lang="en-GB" sz="44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51" name="PlaceHolder 2"/>
          <p:cNvSpPr>
            <a:spLocks noGrp="1"/>
          </p:cNvSpPr>
          <p:nvPr>
            <p:ph/>
          </p:nvPr>
        </p:nvSpPr>
        <p:spPr bwMode="auto">
          <a:xfrm>
            <a:off x="457200" y="120348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en-GB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2" name="PlaceHolder 3"/>
          <p:cNvSpPr>
            <a:spLocks noGrp="1"/>
          </p:cNvSpPr>
          <p:nvPr>
            <p:ph/>
          </p:nvPr>
        </p:nvSpPr>
        <p:spPr bwMode="auto"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en-GB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fourObj" preserve="1" userDrawn="1">
  <p:cSld name="Title, 4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53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74880"/>
            <a:ext cx="8229240" cy="1119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defRPr/>
            </a:pPr>
            <a:endParaRPr lang="en-GB" sz="44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54" name="PlaceHolder 2"/>
          <p:cNvSpPr>
            <a:spLocks noGrp="1"/>
          </p:cNvSpPr>
          <p:nvPr>
            <p:ph/>
          </p:nvPr>
        </p:nvSpPr>
        <p:spPr bwMode="auto"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en-GB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5" name="PlaceHolder 3"/>
          <p:cNvSpPr>
            <a:spLocks noGrp="1"/>
          </p:cNvSpPr>
          <p:nvPr>
            <p:ph/>
          </p:nvPr>
        </p:nvSpPr>
        <p:spPr bwMode="auto"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en-GB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6" name="PlaceHolder 4"/>
          <p:cNvSpPr>
            <a:spLocks noGrp="1"/>
          </p:cNvSpPr>
          <p:nvPr>
            <p:ph/>
          </p:nvPr>
        </p:nvSpPr>
        <p:spPr bwMode="auto"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en-GB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7" name="PlaceHolder 5"/>
          <p:cNvSpPr>
            <a:spLocks noGrp="1"/>
          </p:cNvSpPr>
          <p:nvPr>
            <p:ph/>
          </p:nvPr>
        </p:nvSpPr>
        <p:spPr bwMode="auto"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en-GB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Title, 6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58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74880"/>
            <a:ext cx="8229240" cy="1119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defRPr/>
            </a:pPr>
            <a:endParaRPr lang="en-GB" sz="44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59" name="PlaceHolder 2"/>
          <p:cNvSpPr>
            <a:spLocks noGrp="1"/>
          </p:cNvSpPr>
          <p:nvPr>
            <p:ph/>
          </p:nvPr>
        </p:nvSpPr>
        <p:spPr bwMode="auto">
          <a:xfrm>
            <a:off x="45720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1000"/>
          </a:bodyPr>
          <a:lstStyle/>
          <a:p>
            <a:pPr>
              <a:defRPr/>
            </a:pPr>
            <a:endParaRPr lang="en-GB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0" name="PlaceHolder 3"/>
          <p:cNvSpPr>
            <a:spLocks noGrp="1"/>
          </p:cNvSpPr>
          <p:nvPr>
            <p:ph/>
          </p:nvPr>
        </p:nvSpPr>
        <p:spPr bwMode="auto">
          <a:xfrm>
            <a:off x="323964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1000"/>
          </a:bodyPr>
          <a:lstStyle/>
          <a:p>
            <a:pPr>
              <a:defRPr/>
            </a:pPr>
            <a:endParaRPr lang="en-GB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1" name="PlaceHolder 4"/>
          <p:cNvSpPr>
            <a:spLocks noGrp="1"/>
          </p:cNvSpPr>
          <p:nvPr>
            <p:ph/>
          </p:nvPr>
        </p:nvSpPr>
        <p:spPr bwMode="auto">
          <a:xfrm>
            <a:off x="602208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1000"/>
          </a:bodyPr>
          <a:lstStyle/>
          <a:p>
            <a:pPr>
              <a:defRPr/>
            </a:pPr>
            <a:endParaRPr lang="en-GB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2" name="PlaceHolder 5"/>
          <p:cNvSpPr>
            <a:spLocks noGrp="1"/>
          </p:cNvSpPr>
          <p:nvPr>
            <p:ph/>
          </p:nvPr>
        </p:nvSpPr>
        <p:spPr bwMode="auto">
          <a:xfrm>
            <a:off x="45720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1000"/>
          </a:bodyPr>
          <a:lstStyle/>
          <a:p>
            <a:pPr>
              <a:defRPr/>
            </a:pPr>
            <a:endParaRPr lang="en-GB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3" name="PlaceHolder 6"/>
          <p:cNvSpPr>
            <a:spLocks noGrp="1"/>
          </p:cNvSpPr>
          <p:nvPr>
            <p:ph/>
          </p:nvPr>
        </p:nvSpPr>
        <p:spPr bwMode="auto">
          <a:xfrm>
            <a:off x="323964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1000"/>
          </a:bodyPr>
          <a:lstStyle/>
          <a:p>
            <a:pPr>
              <a:defRPr/>
            </a:pPr>
            <a:endParaRPr lang="en-GB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4" name="PlaceHolder 7"/>
          <p:cNvSpPr>
            <a:spLocks noGrp="1"/>
          </p:cNvSpPr>
          <p:nvPr>
            <p:ph/>
          </p:nvPr>
        </p:nvSpPr>
        <p:spPr bwMode="auto">
          <a:xfrm>
            <a:off x="602208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1000"/>
          </a:bodyPr>
          <a:lstStyle/>
          <a:p>
            <a:pPr>
              <a:defRPr/>
            </a:pPr>
            <a:endParaRPr lang="en-GB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fourObj" preserve="1" userDrawn="1">
  <p:cSld name="Title, 4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74880"/>
            <a:ext cx="8229240" cy="1119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defRPr/>
            </a:pPr>
            <a:endParaRPr lang="en-GB" sz="44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 bwMode="auto"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en-GB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 bwMode="auto"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en-GB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/>
          </p:nvPr>
        </p:nvSpPr>
        <p:spPr bwMode="auto"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en-GB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/>
          </p:nvPr>
        </p:nvSpPr>
        <p:spPr bwMode="auto"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en-GB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Title, 6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74880"/>
            <a:ext cx="8229240" cy="1119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defRPr/>
            </a:pPr>
            <a:endParaRPr lang="en-GB" sz="44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/>
          </p:nvPr>
        </p:nvSpPr>
        <p:spPr bwMode="auto">
          <a:xfrm>
            <a:off x="45720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1000"/>
          </a:bodyPr>
          <a:lstStyle/>
          <a:p>
            <a:pPr>
              <a:defRPr/>
            </a:pPr>
            <a:endParaRPr lang="en-GB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/>
          </p:nvPr>
        </p:nvSpPr>
        <p:spPr bwMode="auto">
          <a:xfrm>
            <a:off x="323964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1000"/>
          </a:bodyPr>
          <a:lstStyle/>
          <a:p>
            <a:pPr>
              <a:defRPr/>
            </a:pPr>
            <a:endParaRPr lang="en-GB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/>
          </p:nvPr>
        </p:nvSpPr>
        <p:spPr bwMode="auto">
          <a:xfrm>
            <a:off x="602208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1000"/>
          </a:bodyPr>
          <a:lstStyle/>
          <a:p>
            <a:pPr>
              <a:defRPr/>
            </a:pPr>
            <a:endParaRPr lang="en-GB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/>
          </p:nvPr>
        </p:nvSpPr>
        <p:spPr bwMode="auto">
          <a:xfrm>
            <a:off x="45720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1000"/>
          </a:bodyPr>
          <a:lstStyle/>
          <a:p>
            <a:pPr>
              <a:defRPr/>
            </a:pPr>
            <a:endParaRPr lang="en-GB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/>
          </p:nvPr>
        </p:nvSpPr>
        <p:spPr bwMode="auto">
          <a:xfrm>
            <a:off x="323964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1000"/>
          </a:bodyPr>
          <a:lstStyle/>
          <a:p>
            <a:pPr>
              <a:defRPr/>
            </a:pPr>
            <a:endParaRPr lang="en-GB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/>
          </p:nvPr>
        </p:nvSpPr>
        <p:spPr bwMode="auto">
          <a:xfrm>
            <a:off x="602208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1000"/>
          </a:bodyPr>
          <a:lstStyle/>
          <a:p>
            <a:pPr>
              <a:defRPr/>
            </a:pPr>
            <a:endParaRPr lang="en-GB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Blank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x" preserve="1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74880"/>
            <a:ext cx="8229240" cy="1119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defRPr/>
            </a:pPr>
            <a:endParaRPr lang="en-GB" sz="44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subTitle"/>
          </p:nvPr>
        </p:nvSpPr>
        <p:spPr bwMode="auto"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  <a:defRPr/>
            </a:pPr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le,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74880"/>
            <a:ext cx="8229240" cy="1119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defRPr/>
            </a:pPr>
            <a:endParaRPr lang="en-GB" sz="44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/>
          </p:nvPr>
        </p:nvSpPr>
        <p:spPr bwMode="auto"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en-GB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Title,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74880"/>
            <a:ext cx="8229240" cy="1119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defRPr/>
            </a:pPr>
            <a:endParaRPr lang="en-GB" sz="44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/>
          </p:nvPr>
        </p:nvSpPr>
        <p:spPr bwMode="auto"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en-GB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3"/>
          <p:cNvSpPr>
            <a:spLocks noGrp="1"/>
          </p:cNvSpPr>
          <p:nvPr>
            <p:ph/>
          </p:nvPr>
        </p:nvSpPr>
        <p:spPr bwMode="auto"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en-GB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74880"/>
            <a:ext cx="8229240" cy="1119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defRPr/>
            </a:pPr>
            <a:endParaRPr lang="en-GB" sz="4400" b="0" strike="noStrike" spc="-1">
              <a:solidFill>
                <a:srgbClr val="FFFFFF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Only" preserve="1" userDrawn="1">
  <p:cSld name="Centere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subTitle"/>
          </p:nvPr>
        </p:nvSpPr>
        <p:spPr bwMode="auto">
          <a:xfrm>
            <a:off x="457200" y="205200"/>
            <a:ext cx="8229240" cy="398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  <a:defRPr/>
            </a:pPr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AndObj" preserve="1" userDrawn="1">
  <p:cSld name="Title, 2 Content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74880"/>
            <a:ext cx="8229240" cy="1119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defRPr/>
            </a:pPr>
            <a:endParaRPr lang="en-GB" sz="44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 bwMode="auto"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en-GB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/>
          </p:nvPr>
        </p:nvSpPr>
        <p:spPr bwMode="auto"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en-GB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3" name="PlaceHolder 4"/>
          <p:cNvSpPr>
            <a:spLocks noGrp="1"/>
          </p:cNvSpPr>
          <p:nvPr>
            <p:ph/>
          </p:nvPr>
        </p:nvSpPr>
        <p:spPr bwMode="auto"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en-GB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x" preserve="1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74880"/>
            <a:ext cx="8229240" cy="1119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defRPr/>
            </a:pPr>
            <a:endParaRPr lang="en-GB" sz="44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 bwMode="auto"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  <a:defRPr/>
            </a:pPr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AndTwoObj" preserve="1" userDrawn="1">
  <p:cSld name="Title Content and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74880"/>
            <a:ext cx="8229240" cy="1119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defRPr/>
            </a:pPr>
            <a:endParaRPr lang="en-GB" sz="44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/>
          </p:nvPr>
        </p:nvSpPr>
        <p:spPr bwMode="auto"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en-GB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/>
          </p:nvPr>
        </p:nvSpPr>
        <p:spPr bwMode="auto"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en-GB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4"/>
          <p:cNvSpPr>
            <a:spLocks noGrp="1"/>
          </p:cNvSpPr>
          <p:nvPr>
            <p:ph/>
          </p:nvPr>
        </p:nvSpPr>
        <p:spPr bwMode="auto"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en-GB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OverTx" preserve="1" userDrawn="1">
  <p:cSld name="Title, 2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74880"/>
            <a:ext cx="8229240" cy="1119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defRPr/>
            </a:pPr>
            <a:endParaRPr lang="en-GB" sz="44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/>
          </p:nvPr>
        </p:nvSpPr>
        <p:spPr bwMode="auto"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en-GB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/>
          </p:nvPr>
        </p:nvSpPr>
        <p:spPr bwMode="auto"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en-GB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/>
          </p:nvPr>
        </p:nvSpPr>
        <p:spPr bwMode="auto"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en-GB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OverTx" preserve="1" userDrawn="1">
  <p:cSld name="Title,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74880"/>
            <a:ext cx="8229240" cy="1119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defRPr/>
            </a:pPr>
            <a:endParaRPr lang="en-GB" sz="44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/>
          </p:nvPr>
        </p:nvSpPr>
        <p:spPr bwMode="auto">
          <a:xfrm>
            <a:off x="457200" y="120348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en-GB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/>
          </p:nvPr>
        </p:nvSpPr>
        <p:spPr bwMode="auto"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en-GB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fourObj" preserve="1" userDrawn="1">
  <p:cSld name="Title, 4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74880"/>
            <a:ext cx="8229240" cy="1119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defRPr/>
            </a:pPr>
            <a:endParaRPr lang="en-GB" sz="44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/>
          </p:nvPr>
        </p:nvSpPr>
        <p:spPr bwMode="auto"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en-GB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/>
          </p:nvPr>
        </p:nvSpPr>
        <p:spPr bwMode="auto"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en-GB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/>
          </p:nvPr>
        </p:nvSpPr>
        <p:spPr bwMode="auto"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en-GB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5"/>
          <p:cNvSpPr>
            <a:spLocks noGrp="1"/>
          </p:cNvSpPr>
          <p:nvPr>
            <p:ph/>
          </p:nvPr>
        </p:nvSpPr>
        <p:spPr bwMode="auto"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en-GB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Title, 6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74880"/>
            <a:ext cx="8229240" cy="1119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defRPr/>
            </a:pPr>
            <a:endParaRPr lang="en-GB" sz="44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 bwMode="auto">
          <a:xfrm>
            <a:off x="45720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1000"/>
          </a:bodyPr>
          <a:lstStyle/>
          <a:p>
            <a:pPr>
              <a:defRPr/>
            </a:pPr>
            <a:endParaRPr lang="en-GB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 bwMode="auto">
          <a:xfrm>
            <a:off x="323964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1000"/>
          </a:bodyPr>
          <a:lstStyle/>
          <a:p>
            <a:pPr>
              <a:defRPr/>
            </a:pPr>
            <a:endParaRPr lang="en-GB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/>
          </p:nvPr>
        </p:nvSpPr>
        <p:spPr bwMode="auto">
          <a:xfrm>
            <a:off x="602208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1000"/>
          </a:bodyPr>
          <a:lstStyle/>
          <a:p>
            <a:pPr>
              <a:defRPr/>
            </a:pPr>
            <a:endParaRPr lang="en-GB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/>
          </p:nvPr>
        </p:nvSpPr>
        <p:spPr bwMode="auto">
          <a:xfrm>
            <a:off x="45720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1000"/>
          </a:bodyPr>
          <a:lstStyle/>
          <a:p>
            <a:pPr>
              <a:defRPr/>
            </a:pPr>
            <a:endParaRPr lang="en-GB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5" name="PlaceHolder 6"/>
          <p:cNvSpPr>
            <a:spLocks noGrp="1"/>
          </p:cNvSpPr>
          <p:nvPr>
            <p:ph/>
          </p:nvPr>
        </p:nvSpPr>
        <p:spPr bwMode="auto">
          <a:xfrm>
            <a:off x="323964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1000"/>
          </a:bodyPr>
          <a:lstStyle/>
          <a:p>
            <a:pPr>
              <a:defRPr/>
            </a:pPr>
            <a:endParaRPr lang="en-GB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7"/>
          <p:cNvSpPr>
            <a:spLocks noGrp="1"/>
          </p:cNvSpPr>
          <p:nvPr>
            <p:ph/>
          </p:nvPr>
        </p:nvSpPr>
        <p:spPr bwMode="auto">
          <a:xfrm>
            <a:off x="602208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1000"/>
          </a:bodyPr>
          <a:lstStyle/>
          <a:p>
            <a:pPr>
              <a:defRPr/>
            </a:pPr>
            <a:endParaRPr lang="en-GB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Blank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x" preserve="1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74880"/>
            <a:ext cx="8229240" cy="1119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defRPr/>
            </a:pPr>
            <a:endParaRPr lang="en-GB" sz="44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subTitle"/>
          </p:nvPr>
        </p:nvSpPr>
        <p:spPr bwMode="auto"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  <a:defRPr/>
            </a:pPr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le,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74880"/>
            <a:ext cx="8229240" cy="1119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defRPr/>
            </a:pPr>
            <a:endParaRPr lang="en-GB" sz="44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/>
          </p:nvPr>
        </p:nvSpPr>
        <p:spPr bwMode="auto"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en-GB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Title,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74880"/>
            <a:ext cx="8229240" cy="1119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defRPr/>
            </a:pPr>
            <a:endParaRPr lang="en-GB" sz="44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/>
          </p:nvPr>
        </p:nvSpPr>
        <p:spPr bwMode="auto"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en-GB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/>
          </p:nvPr>
        </p:nvSpPr>
        <p:spPr bwMode="auto"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en-GB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74880"/>
            <a:ext cx="8229240" cy="1119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defRPr/>
            </a:pPr>
            <a:endParaRPr lang="en-GB" sz="4400" b="0" strike="noStrike" spc="-1">
              <a:solidFill>
                <a:srgbClr val="FFFFFF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le,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74880"/>
            <a:ext cx="8229240" cy="1119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defRPr/>
            </a:pPr>
            <a:endParaRPr lang="en-GB" sz="44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/>
          </p:nvPr>
        </p:nvSpPr>
        <p:spPr bwMode="auto"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en-GB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Only" preserve="1" userDrawn="1">
  <p:cSld name="Centere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subTitle"/>
          </p:nvPr>
        </p:nvSpPr>
        <p:spPr bwMode="auto">
          <a:xfrm>
            <a:off x="457200" y="205200"/>
            <a:ext cx="8229240" cy="398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  <a:defRPr/>
            </a:pPr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AndObj" preserve="1" userDrawn="1">
  <p:cSld name="Title, 2 Content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74880"/>
            <a:ext cx="8229240" cy="1119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defRPr/>
            </a:pPr>
            <a:endParaRPr lang="en-GB" sz="44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/>
          </p:nvPr>
        </p:nvSpPr>
        <p:spPr bwMode="auto"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en-GB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/>
          </p:nvPr>
        </p:nvSpPr>
        <p:spPr bwMode="auto"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en-GB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5" name="PlaceHolder 4"/>
          <p:cNvSpPr>
            <a:spLocks noGrp="1"/>
          </p:cNvSpPr>
          <p:nvPr>
            <p:ph/>
          </p:nvPr>
        </p:nvSpPr>
        <p:spPr bwMode="auto"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en-GB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AndTwoObj" preserve="1" userDrawn="1">
  <p:cSld name="Title Content and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74880"/>
            <a:ext cx="8229240" cy="1119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defRPr/>
            </a:pPr>
            <a:endParaRPr lang="en-GB" sz="44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/>
          </p:nvPr>
        </p:nvSpPr>
        <p:spPr bwMode="auto"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en-GB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/>
          </p:nvPr>
        </p:nvSpPr>
        <p:spPr bwMode="auto"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en-GB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/>
          </p:nvPr>
        </p:nvSpPr>
        <p:spPr bwMode="auto"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en-GB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OverTx" preserve="1" userDrawn="1">
  <p:cSld name="Title, 2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74880"/>
            <a:ext cx="8229240" cy="1119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defRPr/>
            </a:pPr>
            <a:endParaRPr lang="en-GB" sz="44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/>
          </p:nvPr>
        </p:nvSpPr>
        <p:spPr bwMode="auto"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en-GB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/>
          </p:nvPr>
        </p:nvSpPr>
        <p:spPr bwMode="auto"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en-GB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/>
          </p:nvPr>
        </p:nvSpPr>
        <p:spPr bwMode="auto"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en-GB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OverTx" preserve="1" userDrawn="1">
  <p:cSld name="Title,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74880"/>
            <a:ext cx="8229240" cy="1119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defRPr/>
            </a:pPr>
            <a:endParaRPr lang="en-GB" sz="44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/>
          </p:nvPr>
        </p:nvSpPr>
        <p:spPr bwMode="auto">
          <a:xfrm>
            <a:off x="457200" y="120348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en-GB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/>
          </p:nvPr>
        </p:nvSpPr>
        <p:spPr bwMode="auto"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en-GB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fourObj" preserve="1" userDrawn="1">
  <p:cSld name="Title, 4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74880"/>
            <a:ext cx="8229240" cy="1119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defRPr/>
            </a:pPr>
            <a:endParaRPr lang="en-GB" sz="44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/>
          </p:nvPr>
        </p:nvSpPr>
        <p:spPr bwMode="auto"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en-GB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/>
          </p:nvPr>
        </p:nvSpPr>
        <p:spPr bwMode="auto"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en-GB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/>
          </p:nvPr>
        </p:nvSpPr>
        <p:spPr bwMode="auto"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en-GB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1" name="PlaceHolder 5"/>
          <p:cNvSpPr>
            <a:spLocks noGrp="1"/>
          </p:cNvSpPr>
          <p:nvPr>
            <p:ph/>
          </p:nvPr>
        </p:nvSpPr>
        <p:spPr bwMode="auto"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en-GB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Title, 6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74880"/>
            <a:ext cx="8229240" cy="1119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defRPr/>
            </a:pPr>
            <a:endParaRPr lang="en-GB" sz="44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/>
          </p:nvPr>
        </p:nvSpPr>
        <p:spPr bwMode="auto">
          <a:xfrm>
            <a:off x="45720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1000"/>
          </a:bodyPr>
          <a:lstStyle/>
          <a:p>
            <a:pPr>
              <a:defRPr/>
            </a:pPr>
            <a:endParaRPr lang="en-GB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/>
          </p:nvPr>
        </p:nvSpPr>
        <p:spPr bwMode="auto">
          <a:xfrm>
            <a:off x="323964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1000"/>
          </a:bodyPr>
          <a:lstStyle/>
          <a:p>
            <a:pPr>
              <a:defRPr/>
            </a:pPr>
            <a:endParaRPr lang="en-GB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/>
          </p:nvPr>
        </p:nvSpPr>
        <p:spPr bwMode="auto">
          <a:xfrm>
            <a:off x="602208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1000"/>
          </a:bodyPr>
          <a:lstStyle/>
          <a:p>
            <a:pPr>
              <a:defRPr/>
            </a:pPr>
            <a:endParaRPr lang="en-GB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6" name="PlaceHolder 5"/>
          <p:cNvSpPr>
            <a:spLocks noGrp="1"/>
          </p:cNvSpPr>
          <p:nvPr>
            <p:ph/>
          </p:nvPr>
        </p:nvSpPr>
        <p:spPr bwMode="auto">
          <a:xfrm>
            <a:off x="45720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1000"/>
          </a:bodyPr>
          <a:lstStyle/>
          <a:p>
            <a:pPr>
              <a:defRPr/>
            </a:pPr>
            <a:endParaRPr lang="en-GB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7" name="PlaceHolder 6"/>
          <p:cNvSpPr>
            <a:spLocks noGrp="1"/>
          </p:cNvSpPr>
          <p:nvPr>
            <p:ph/>
          </p:nvPr>
        </p:nvSpPr>
        <p:spPr bwMode="auto">
          <a:xfrm>
            <a:off x="323964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1000"/>
          </a:bodyPr>
          <a:lstStyle/>
          <a:p>
            <a:pPr>
              <a:defRPr/>
            </a:pPr>
            <a:endParaRPr lang="en-GB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8" name="PlaceHolder 7"/>
          <p:cNvSpPr>
            <a:spLocks noGrp="1"/>
          </p:cNvSpPr>
          <p:nvPr>
            <p:ph/>
          </p:nvPr>
        </p:nvSpPr>
        <p:spPr bwMode="auto">
          <a:xfrm>
            <a:off x="602208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1000"/>
          </a:bodyPr>
          <a:lstStyle/>
          <a:p>
            <a:pPr>
              <a:defRPr/>
            </a:pPr>
            <a:endParaRPr lang="en-GB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Blank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x" preserve="1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74880"/>
            <a:ext cx="8229240" cy="1119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defRPr/>
            </a:pPr>
            <a:endParaRPr lang="en-GB" sz="44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 type="subTitle"/>
          </p:nvPr>
        </p:nvSpPr>
        <p:spPr bwMode="auto"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  <a:defRPr/>
            </a:pPr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le,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74880"/>
            <a:ext cx="8229240" cy="1119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defRPr/>
            </a:pPr>
            <a:endParaRPr lang="en-GB" sz="44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27" name="PlaceHolder 2"/>
          <p:cNvSpPr>
            <a:spLocks noGrp="1"/>
          </p:cNvSpPr>
          <p:nvPr>
            <p:ph/>
          </p:nvPr>
        </p:nvSpPr>
        <p:spPr bwMode="auto"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en-GB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Title,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74880"/>
            <a:ext cx="8229240" cy="1119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defRPr/>
            </a:pPr>
            <a:endParaRPr lang="en-GB" sz="44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/>
          </p:nvPr>
        </p:nvSpPr>
        <p:spPr bwMode="auto"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en-GB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/>
          </p:nvPr>
        </p:nvSpPr>
        <p:spPr bwMode="auto"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en-GB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Title,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74880"/>
            <a:ext cx="8229240" cy="1119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defRPr/>
            </a:pPr>
            <a:endParaRPr lang="en-GB" sz="44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/>
          </p:nvPr>
        </p:nvSpPr>
        <p:spPr bwMode="auto"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en-GB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0" name="PlaceHolder 3"/>
          <p:cNvSpPr>
            <a:spLocks noGrp="1"/>
          </p:cNvSpPr>
          <p:nvPr>
            <p:ph/>
          </p:nvPr>
        </p:nvSpPr>
        <p:spPr bwMode="auto"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en-GB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74880"/>
            <a:ext cx="8229240" cy="1119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defRPr/>
            </a:pPr>
            <a:endParaRPr lang="en-GB" sz="4400" b="0" strike="noStrike" spc="-1">
              <a:solidFill>
                <a:srgbClr val="FFFFFF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Only" preserve="1" userDrawn="1">
  <p:cSld name="Centere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subTitle"/>
          </p:nvPr>
        </p:nvSpPr>
        <p:spPr bwMode="auto">
          <a:xfrm>
            <a:off x="457200" y="205200"/>
            <a:ext cx="8229240" cy="398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  <a:defRPr/>
            </a:pPr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AndObj" preserve="1" userDrawn="1">
  <p:cSld name="Title, 2 Content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74880"/>
            <a:ext cx="8229240" cy="1119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defRPr/>
            </a:pPr>
            <a:endParaRPr lang="en-GB" sz="44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/>
          </p:nvPr>
        </p:nvSpPr>
        <p:spPr bwMode="auto"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en-GB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5" name="PlaceHolder 3"/>
          <p:cNvSpPr>
            <a:spLocks noGrp="1"/>
          </p:cNvSpPr>
          <p:nvPr>
            <p:ph/>
          </p:nvPr>
        </p:nvSpPr>
        <p:spPr bwMode="auto"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en-GB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6" name="PlaceHolder 4"/>
          <p:cNvSpPr>
            <a:spLocks noGrp="1"/>
          </p:cNvSpPr>
          <p:nvPr>
            <p:ph/>
          </p:nvPr>
        </p:nvSpPr>
        <p:spPr bwMode="auto"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en-GB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AndTwoObj" preserve="1" userDrawn="1">
  <p:cSld name="Title Content and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74880"/>
            <a:ext cx="8229240" cy="1119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defRPr/>
            </a:pPr>
            <a:endParaRPr lang="en-GB" sz="44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/>
          </p:nvPr>
        </p:nvSpPr>
        <p:spPr bwMode="auto"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en-GB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9" name="PlaceHolder 3"/>
          <p:cNvSpPr>
            <a:spLocks noGrp="1"/>
          </p:cNvSpPr>
          <p:nvPr>
            <p:ph/>
          </p:nvPr>
        </p:nvSpPr>
        <p:spPr bwMode="auto"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en-GB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0" name="PlaceHolder 4"/>
          <p:cNvSpPr>
            <a:spLocks noGrp="1"/>
          </p:cNvSpPr>
          <p:nvPr>
            <p:ph/>
          </p:nvPr>
        </p:nvSpPr>
        <p:spPr bwMode="auto"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en-GB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OverTx" preserve="1" userDrawn="1">
  <p:cSld name="Title, 2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74880"/>
            <a:ext cx="8229240" cy="1119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defRPr/>
            </a:pPr>
            <a:endParaRPr lang="en-GB" sz="44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/>
          </p:nvPr>
        </p:nvSpPr>
        <p:spPr bwMode="auto"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en-GB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3" name="PlaceHolder 3"/>
          <p:cNvSpPr>
            <a:spLocks noGrp="1"/>
          </p:cNvSpPr>
          <p:nvPr>
            <p:ph/>
          </p:nvPr>
        </p:nvSpPr>
        <p:spPr bwMode="auto"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en-GB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4" name="PlaceHolder 4"/>
          <p:cNvSpPr>
            <a:spLocks noGrp="1"/>
          </p:cNvSpPr>
          <p:nvPr>
            <p:ph/>
          </p:nvPr>
        </p:nvSpPr>
        <p:spPr bwMode="auto"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en-GB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OverTx" preserve="1" userDrawn="1">
  <p:cSld name="Title,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74880"/>
            <a:ext cx="8229240" cy="1119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defRPr/>
            </a:pPr>
            <a:endParaRPr lang="en-GB" sz="44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/>
          </p:nvPr>
        </p:nvSpPr>
        <p:spPr bwMode="auto">
          <a:xfrm>
            <a:off x="457200" y="120348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en-GB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/>
          </p:nvPr>
        </p:nvSpPr>
        <p:spPr bwMode="auto"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en-GB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fourObj" preserve="1" userDrawn="1">
  <p:cSld name="Title, 4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74880"/>
            <a:ext cx="8229240" cy="1119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defRPr/>
            </a:pPr>
            <a:endParaRPr lang="en-GB" sz="44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49" name="PlaceHolder 2"/>
          <p:cNvSpPr>
            <a:spLocks noGrp="1"/>
          </p:cNvSpPr>
          <p:nvPr>
            <p:ph/>
          </p:nvPr>
        </p:nvSpPr>
        <p:spPr bwMode="auto"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en-GB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0" name="PlaceHolder 3"/>
          <p:cNvSpPr>
            <a:spLocks noGrp="1"/>
          </p:cNvSpPr>
          <p:nvPr>
            <p:ph/>
          </p:nvPr>
        </p:nvSpPr>
        <p:spPr bwMode="auto"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en-GB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1" name="PlaceHolder 4"/>
          <p:cNvSpPr>
            <a:spLocks noGrp="1"/>
          </p:cNvSpPr>
          <p:nvPr>
            <p:ph/>
          </p:nvPr>
        </p:nvSpPr>
        <p:spPr bwMode="auto"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en-GB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2" name="PlaceHolder 5"/>
          <p:cNvSpPr>
            <a:spLocks noGrp="1"/>
          </p:cNvSpPr>
          <p:nvPr>
            <p:ph/>
          </p:nvPr>
        </p:nvSpPr>
        <p:spPr bwMode="auto"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en-GB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Title, 6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74880"/>
            <a:ext cx="8229240" cy="1119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defRPr/>
            </a:pPr>
            <a:endParaRPr lang="en-GB" sz="44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54" name="PlaceHolder 2"/>
          <p:cNvSpPr>
            <a:spLocks noGrp="1"/>
          </p:cNvSpPr>
          <p:nvPr>
            <p:ph/>
          </p:nvPr>
        </p:nvSpPr>
        <p:spPr bwMode="auto">
          <a:xfrm>
            <a:off x="45720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1000"/>
          </a:bodyPr>
          <a:lstStyle/>
          <a:p>
            <a:pPr>
              <a:defRPr/>
            </a:pPr>
            <a:endParaRPr lang="en-GB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5" name="PlaceHolder 3"/>
          <p:cNvSpPr>
            <a:spLocks noGrp="1"/>
          </p:cNvSpPr>
          <p:nvPr>
            <p:ph/>
          </p:nvPr>
        </p:nvSpPr>
        <p:spPr bwMode="auto">
          <a:xfrm>
            <a:off x="323964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1000"/>
          </a:bodyPr>
          <a:lstStyle/>
          <a:p>
            <a:pPr>
              <a:defRPr/>
            </a:pPr>
            <a:endParaRPr lang="en-GB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6" name="PlaceHolder 4"/>
          <p:cNvSpPr>
            <a:spLocks noGrp="1"/>
          </p:cNvSpPr>
          <p:nvPr>
            <p:ph/>
          </p:nvPr>
        </p:nvSpPr>
        <p:spPr bwMode="auto">
          <a:xfrm>
            <a:off x="602208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1000"/>
          </a:bodyPr>
          <a:lstStyle/>
          <a:p>
            <a:pPr>
              <a:defRPr/>
            </a:pPr>
            <a:endParaRPr lang="en-GB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7" name="PlaceHolder 5"/>
          <p:cNvSpPr>
            <a:spLocks noGrp="1"/>
          </p:cNvSpPr>
          <p:nvPr>
            <p:ph/>
          </p:nvPr>
        </p:nvSpPr>
        <p:spPr bwMode="auto">
          <a:xfrm>
            <a:off x="45720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1000"/>
          </a:bodyPr>
          <a:lstStyle/>
          <a:p>
            <a:pPr>
              <a:defRPr/>
            </a:pPr>
            <a:endParaRPr lang="en-GB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8" name="PlaceHolder 6"/>
          <p:cNvSpPr>
            <a:spLocks noGrp="1"/>
          </p:cNvSpPr>
          <p:nvPr>
            <p:ph/>
          </p:nvPr>
        </p:nvSpPr>
        <p:spPr bwMode="auto">
          <a:xfrm>
            <a:off x="323964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1000"/>
          </a:bodyPr>
          <a:lstStyle/>
          <a:p>
            <a:pPr>
              <a:defRPr/>
            </a:pPr>
            <a:endParaRPr lang="en-GB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9" name="PlaceHolder 7"/>
          <p:cNvSpPr>
            <a:spLocks noGrp="1"/>
          </p:cNvSpPr>
          <p:nvPr>
            <p:ph/>
          </p:nvPr>
        </p:nvSpPr>
        <p:spPr bwMode="auto">
          <a:xfrm>
            <a:off x="602208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1000"/>
          </a:bodyPr>
          <a:lstStyle/>
          <a:p>
            <a:pPr>
              <a:defRPr/>
            </a:pPr>
            <a:endParaRPr lang="en-GB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Blank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74880"/>
            <a:ext cx="8229240" cy="1119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defRPr/>
            </a:pPr>
            <a:endParaRPr lang="en-GB" sz="4400" b="0" strike="noStrike" spc="-1">
              <a:solidFill>
                <a:srgbClr val="FFFFFF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x" preserve="1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74880"/>
            <a:ext cx="8229240" cy="1119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defRPr/>
            </a:pPr>
            <a:endParaRPr lang="en-GB" sz="44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66" name="PlaceHolder 2"/>
          <p:cNvSpPr>
            <a:spLocks noGrp="1"/>
          </p:cNvSpPr>
          <p:nvPr>
            <p:ph type="subTitle"/>
          </p:nvPr>
        </p:nvSpPr>
        <p:spPr bwMode="auto"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  <a:defRPr/>
            </a:pPr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le,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74880"/>
            <a:ext cx="8229240" cy="1119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defRPr/>
            </a:pPr>
            <a:endParaRPr lang="en-GB" sz="44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68" name="PlaceHolder 2"/>
          <p:cNvSpPr>
            <a:spLocks noGrp="1"/>
          </p:cNvSpPr>
          <p:nvPr>
            <p:ph/>
          </p:nvPr>
        </p:nvSpPr>
        <p:spPr bwMode="auto"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en-GB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Title,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9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74880"/>
            <a:ext cx="8229240" cy="1119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defRPr/>
            </a:pPr>
            <a:endParaRPr lang="en-GB" sz="44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70" name="PlaceHolder 2"/>
          <p:cNvSpPr>
            <a:spLocks noGrp="1"/>
          </p:cNvSpPr>
          <p:nvPr>
            <p:ph/>
          </p:nvPr>
        </p:nvSpPr>
        <p:spPr bwMode="auto"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en-GB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1" name="PlaceHolder 3"/>
          <p:cNvSpPr>
            <a:spLocks noGrp="1"/>
          </p:cNvSpPr>
          <p:nvPr>
            <p:ph/>
          </p:nvPr>
        </p:nvSpPr>
        <p:spPr bwMode="auto"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en-GB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2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74880"/>
            <a:ext cx="8229240" cy="1119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defRPr/>
            </a:pPr>
            <a:endParaRPr lang="en-GB" sz="4400" b="0" strike="noStrike" spc="-1">
              <a:solidFill>
                <a:srgbClr val="FFFFFF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Only" preserve="1" userDrawn="1">
  <p:cSld name="Centere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subTitle"/>
          </p:nvPr>
        </p:nvSpPr>
        <p:spPr bwMode="auto">
          <a:xfrm>
            <a:off x="457200" y="205200"/>
            <a:ext cx="8229240" cy="398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  <a:defRPr/>
            </a:pPr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AndObj" preserve="1" userDrawn="1">
  <p:cSld name="Title, 2 Content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4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74880"/>
            <a:ext cx="8229240" cy="1119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defRPr/>
            </a:pPr>
            <a:endParaRPr lang="en-GB" sz="44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75" name="PlaceHolder 2"/>
          <p:cNvSpPr>
            <a:spLocks noGrp="1"/>
          </p:cNvSpPr>
          <p:nvPr>
            <p:ph/>
          </p:nvPr>
        </p:nvSpPr>
        <p:spPr bwMode="auto"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en-GB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6" name="PlaceHolder 3"/>
          <p:cNvSpPr>
            <a:spLocks noGrp="1"/>
          </p:cNvSpPr>
          <p:nvPr>
            <p:ph/>
          </p:nvPr>
        </p:nvSpPr>
        <p:spPr bwMode="auto"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en-GB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7" name="PlaceHolder 4"/>
          <p:cNvSpPr>
            <a:spLocks noGrp="1"/>
          </p:cNvSpPr>
          <p:nvPr>
            <p:ph/>
          </p:nvPr>
        </p:nvSpPr>
        <p:spPr bwMode="auto"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en-GB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AndTwoObj" preserve="1" userDrawn="1">
  <p:cSld name="Title Content and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74880"/>
            <a:ext cx="8229240" cy="1119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defRPr/>
            </a:pPr>
            <a:endParaRPr lang="en-GB" sz="44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79" name="PlaceHolder 2"/>
          <p:cNvSpPr>
            <a:spLocks noGrp="1"/>
          </p:cNvSpPr>
          <p:nvPr>
            <p:ph/>
          </p:nvPr>
        </p:nvSpPr>
        <p:spPr bwMode="auto"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en-GB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0" name="PlaceHolder 3"/>
          <p:cNvSpPr>
            <a:spLocks noGrp="1"/>
          </p:cNvSpPr>
          <p:nvPr>
            <p:ph/>
          </p:nvPr>
        </p:nvSpPr>
        <p:spPr bwMode="auto"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en-GB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1" name="PlaceHolder 4"/>
          <p:cNvSpPr>
            <a:spLocks noGrp="1"/>
          </p:cNvSpPr>
          <p:nvPr>
            <p:ph/>
          </p:nvPr>
        </p:nvSpPr>
        <p:spPr bwMode="auto"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en-GB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OverTx" preserve="1" userDrawn="1">
  <p:cSld name="Title, 2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2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74880"/>
            <a:ext cx="8229240" cy="1119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defRPr/>
            </a:pPr>
            <a:endParaRPr lang="en-GB" sz="44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83" name="PlaceHolder 2"/>
          <p:cNvSpPr>
            <a:spLocks noGrp="1"/>
          </p:cNvSpPr>
          <p:nvPr>
            <p:ph/>
          </p:nvPr>
        </p:nvSpPr>
        <p:spPr bwMode="auto"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en-GB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4" name="PlaceHolder 3"/>
          <p:cNvSpPr>
            <a:spLocks noGrp="1"/>
          </p:cNvSpPr>
          <p:nvPr>
            <p:ph/>
          </p:nvPr>
        </p:nvSpPr>
        <p:spPr bwMode="auto"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en-GB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5" name="PlaceHolder 4"/>
          <p:cNvSpPr>
            <a:spLocks noGrp="1"/>
          </p:cNvSpPr>
          <p:nvPr>
            <p:ph/>
          </p:nvPr>
        </p:nvSpPr>
        <p:spPr bwMode="auto"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en-GB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OverTx" preserve="1" userDrawn="1">
  <p:cSld name="Title,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6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74880"/>
            <a:ext cx="8229240" cy="1119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defRPr/>
            </a:pPr>
            <a:endParaRPr lang="en-GB" sz="44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87" name="PlaceHolder 2"/>
          <p:cNvSpPr>
            <a:spLocks noGrp="1"/>
          </p:cNvSpPr>
          <p:nvPr>
            <p:ph/>
          </p:nvPr>
        </p:nvSpPr>
        <p:spPr bwMode="auto">
          <a:xfrm>
            <a:off x="457200" y="120348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en-GB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8" name="PlaceHolder 3"/>
          <p:cNvSpPr>
            <a:spLocks noGrp="1"/>
          </p:cNvSpPr>
          <p:nvPr>
            <p:ph/>
          </p:nvPr>
        </p:nvSpPr>
        <p:spPr bwMode="auto"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en-GB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fourObj" preserve="1" userDrawn="1">
  <p:cSld name="Title, 4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9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74880"/>
            <a:ext cx="8229240" cy="1119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defRPr/>
            </a:pPr>
            <a:endParaRPr lang="en-GB" sz="44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90" name="PlaceHolder 2"/>
          <p:cNvSpPr>
            <a:spLocks noGrp="1"/>
          </p:cNvSpPr>
          <p:nvPr>
            <p:ph/>
          </p:nvPr>
        </p:nvSpPr>
        <p:spPr bwMode="auto"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en-GB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1" name="PlaceHolder 3"/>
          <p:cNvSpPr>
            <a:spLocks noGrp="1"/>
          </p:cNvSpPr>
          <p:nvPr>
            <p:ph/>
          </p:nvPr>
        </p:nvSpPr>
        <p:spPr bwMode="auto"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en-GB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2" name="PlaceHolder 4"/>
          <p:cNvSpPr>
            <a:spLocks noGrp="1"/>
          </p:cNvSpPr>
          <p:nvPr>
            <p:ph/>
          </p:nvPr>
        </p:nvSpPr>
        <p:spPr bwMode="auto"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en-GB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3" name="PlaceHolder 5"/>
          <p:cNvSpPr>
            <a:spLocks noGrp="1"/>
          </p:cNvSpPr>
          <p:nvPr>
            <p:ph/>
          </p:nvPr>
        </p:nvSpPr>
        <p:spPr bwMode="auto"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en-GB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Only" preserve="1" userDrawn="1">
  <p:cSld name="Centere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 bwMode="auto">
          <a:xfrm>
            <a:off x="457200" y="205200"/>
            <a:ext cx="8229240" cy="398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  <a:defRPr/>
            </a:pPr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Title, 6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4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74880"/>
            <a:ext cx="8229240" cy="1119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defRPr/>
            </a:pPr>
            <a:endParaRPr lang="en-GB" sz="44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95" name="PlaceHolder 2"/>
          <p:cNvSpPr>
            <a:spLocks noGrp="1"/>
          </p:cNvSpPr>
          <p:nvPr>
            <p:ph/>
          </p:nvPr>
        </p:nvSpPr>
        <p:spPr bwMode="auto">
          <a:xfrm>
            <a:off x="45720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1000"/>
          </a:bodyPr>
          <a:lstStyle/>
          <a:p>
            <a:pPr>
              <a:defRPr/>
            </a:pPr>
            <a:endParaRPr lang="en-GB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6" name="PlaceHolder 3"/>
          <p:cNvSpPr>
            <a:spLocks noGrp="1"/>
          </p:cNvSpPr>
          <p:nvPr>
            <p:ph/>
          </p:nvPr>
        </p:nvSpPr>
        <p:spPr bwMode="auto">
          <a:xfrm>
            <a:off x="323964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1000"/>
          </a:bodyPr>
          <a:lstStyle/>
          <a:p>
            <a:pPr>
              <a:defRPr/>
            </a:pPr>
            <a:endParaRPr lang="en-GB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7" name="PlaceHolder 4"/>
          <p:cNvSpPr>
            <a:spLocks noGrp="1"/>
          </p:cNvSpPr>
          <p:nvPr>
            <p:ph/>
          </p:nvPr>
        </p:nvSpPr>
        <p:spPr bwMode="auto">
          <a:xfrm>
            <a:off x="602208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1000"/>
          </a:bodyPr>
          <a:lstStyle/>
          <a:p>
            <a:pPr>
              <a:defRPr/>
            </a:pPr>
            <a:endParaRPr lang="en-GB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8" name="PlaceHolder 5"/>
          <p:cNvSpPr>
            <a:spLocks noGrp="1"/>
          </p:cNvSpPr>
          <p:nvPr>
            <p:ph/>
          </p:nvPr>
        </p:nvSpPr>
        <p:spPr bwMode="auto">
          <a:xfrm>
            <a:off x="45720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1000"/>
          </a:bodyPr>
          <a:lstStyle/>
          <a:p>
            <a:pPr>
              <a:defRPr/>
            </a:pPr>
            <a:endParaRPr lang="en-GB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9" name="PlaceHolder 6"/>
          <p:cNvSpPr>
            <a:spLocks noGrp="1"/>
          </p:cNvSpPr>
          <p:nvPr>
            <p:ph/>
          </p:nvPr>
        </p:nvSpPr>
        <p:spPr bwMode="auto">
          <a:xfrm>
            <a:off x="323964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1000"/>
          </a:bodyPr>
          <a:lstStyle/>
          <a:p>
            <a:pPr>
              <a:defRPr/>
            </a:pPr>
            <a:endParaRPr lang="en-GB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0" name="PlaceHolder 7"/>
          <p:cNvSpPr>
            <a:spLocks noGrp="1"/>
          </p:cNvSpPr>
          <p:nvPr>
            <p:ph/>
          </p:nvPr>
        </p:nvSpPr>
        <p:spPr bwMode="auto">
          <a:xfrm>
            <a:off x="602208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1000"/>
          </a:bodyPr>
          <a:lstStyle/>
          <a:p>
            <a:pPr>
              <a:defRPr/>
            </a:pPr>
            <a:endParaRPr lang="en-GB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Blank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x" preserve="1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6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74880"/>
            <a:ext cx="8229240" cy="1119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defRPr/>
            </a:pPr>
            <a:endParaRPr lang="en-GB" sz="44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07" name="PlaceHolder 2"/>
          <p:cNvSpPr>
            <a:spLocks noGrp="1"/>
          </p:cNvSpPr>
          <p:nvPr>
            <p:ph type="subTitle"/>
          </p:nvPr>
        </p:nvSpPr>
        <p:spPr bwMode="auto"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  <a:defRPr/>
            </a:pPr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le,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8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74880"/>
            <a:ext cx="8229240" cy="1119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defRPr/>
            </a:pPr>
            <a:endParaRPr lang="en-GB" sz="44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09" name="PlaceHolder 2"/>
          <p:cNvSpPr>
            <a:spLocks noGrp="1"/>
          </p:cNvSpPr>
          <p:nvPr>
            <p:ph/>
          </p:nvPr>
        </p:nvSpPr>
        <p:spPr bwMode="auto"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en-GB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Title,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10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74880"/>
            <a:ext cx="8229240" cy="1119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defRPr/>
            </a:pPr>
            <a:endParaRPr lang="en-GB" sz="44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11" name="PlaceHolder 2"/>
          <p:cNvSpPr>
            <a:spLocks noGrp="1"/>
          </p:cNvSpPr>
          <p:nvPr>
            <p:ph/>
          </p:nvPr>
        </p:nvSpPr>
        <p:spPr bwMode="auto"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en-GB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2" name="PlaceHolder 3"/>
          <p:cNvSpPr>
            <a:spLocks noGrp="1"/>
          </p:cNvSpPr>
          <p:nvPr>
            <p:ph/>
          </p:nvPr>
        </p:nvSpPr>
        <p:spPr bwMode="auto"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en-GB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13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74880"/>
            <a:ext cx="8229240" cy="1119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defRPr/>
            </a:pPr>
            <a:endParaRPr lang="en-GB" sz="4400" b="0" strike="noStrike" spc="-1">
              <a:solidFill>
                <a:srgbClr val="FFFFFF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Only" preserve="1" userDrawn="1">
  <p:cSld name="Centere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14" name="PlaceHolder 1"/>
          <p:cNvSpPr>
            <a:spLocks noGrp="1"/>
          </p:cNvSpPr>
          <p:nvPr>
            <p:ph type="subTitle"/>
          </p:nvPr>
        </p:nvSpPr>
        <p:spPr bwMode="auto">
          <a:xfrm>
            <a:off x="457200" y="205200"/>
            <a:ext cx="8229240" cy="398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  <a:defRPr/>
            </a:pPr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AndObj" preserve="1" userDrawn="1">
  <p:cSld name="Title, 2 Content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15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74880"/>
            <a:ext cx="8229240" cy="1119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defRPr/>
            </a:pPr>
            <a:endParaRPr lang="en-GB" sz="44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16" name="PlaceHolder 2"/>
          <p:cNvSpPr>
            <a:spLocks noGrp="1"/>
          </p:cNvSpPr>
          <p:nvPr>
            <p:ph/>
          </p:nvPr>
        </p:nvSpPr>
        <p:spPr bwMode="auto"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en-GB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7" name="PlaceHolder 3"/>
          <p:cNvSpPr>
            <a:spLocks noGrp="1"/>
          </p:cNvSpPr>
          <p:nvPr>
            <p:ph/>
          </p:nvPr>
        </p:nvSpPr>
        <p:spPr bwMode="auto"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en-GB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8" name="PlaceHolder 4"/>
          <p:cNvSpPr>
            <a:spLocks noGrp="1"/>
          </p:cNvSpPr>
          <p:nvPr>
            <p:ph/>
          </p:nvPr>
        </p:nvSpPr>
        <p:spPr bwMode="auto"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en-GB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AndTwoObj" preserve="1" userDrawn="1">
  <p:cSld name="Title Content and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19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74880"/>
            <a:ext cx="8229240" cy="1119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defRPr/>
            </a:pPr>
            <a:endParaRPr lang="en-GB" sz="44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20" name="PlaceHolder 2"/>
          <p:cNvSpPr>
            <a:spLocks noGrp="1"/>
          </p:cNvSpPr>
          <p:nvPr>
            <p:ph/>
          </p:nvPr>
        </p:nvSpPr>
        <p:spPr bwMode="auto"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en-GB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1" name="PlaceHolder 3"/>
          <p:cNvSpPr>
            <a:spLocks noGrp="1"/>
          </p:cNvSpPr>
          <p:nvPr>
            <p:ph/>
          </p:nvPr>
        </p:nvSpPr>
        <p:spPr bwMode="auto"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en-GB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2" name="PlaceHolder 4"/>
          <p:cNvSpPr>
            <a:spLocks noGrp="1"/>
          </p:cNvSpPr>
          <p:nvPr>
            <p:ph/>
          </p:nvPr>
        </p:nvSpPr>
        <p:spPr bwMode="auto"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en-GB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OverTx" preserve="1" userDrawn="1">
  <p:cSld name="Title, 2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23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74880"/>
            <a:ext cx="8229240" cy="1119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defRPr/>
            </a:pPr>
            <a:endParaRPr lang="en-GB" sz="44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24" name="PlaceHolder 2"/>
          <p:cNvSpPr>
            <a:spLocks noGrp="1"/>
          </p:cNvSpPr>
          <p:nvPr>
            <p:ph/>
          </p:nvPr>
        </p:nvSpPr>
        <p:spPr bwMode="auto"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en-GB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5" name="PlaceHolder 3"/>
          <p:cNvSpPr>
            <a:spLocks noGrp="1"/>
          </p:cNvSpPr>
          <p:nvPr>
            <p:ph/>
          </p:nvPr>
        </p:nvSpPr>
        <p:spPr bwMode="auto"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en-GB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6" name="PlaceHolder 4"/>
          <p:cNvSpPr>
            <a:spLocks noGrp="1"/>
          </p:cNvSpPr>
          <p:nvPr>
            <p:ph/>
          </p:nvPr>
        </p:nvSpPr>
        <p:spPr bwMode="auto"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en-GB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AndObj" preserve="1" userDrawn="1">
  <p:cSld name="Title, 2 Content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74880"/>
            <a:ext cx="8229240" cy="1119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defRPr/>
            </a:pPr>
            <a:endParaRPr lang="en-GB" sz="44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 bwMode="auto"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en-GB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/>
          </p:nvPr>
        </p:nvSpPr>
        <p:spPr bwMode="auto"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en-GB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/>
          </p:nvPr>
        </p:nvSpPr>
        <p:spPr bwMode="auto"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en-GB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OverTx" preserve="1" userDrawn="1">
  <p:cSld name="Title,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27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74880"/>
            <a:ext cx="8229240" cy="1119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defRPr/>
            </a:pPr>
            <a:endParaRPr lang="en-GB" sz="44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28" name="PlaceHolder 2"/>
          <p:cNvSpPr>
            <a:spLocks noGrp="1"/>
          </p:cNvSpPr>
          <p:nvPr>
            <p:ph/>
          </p:nvPr>
        </p:nvSpPr>
        <p:spPr bwMode="auto">
          <a:xfrm>
            <a:off x="457200" y="120348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en-GB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9" name="PlaceHolder 3"/>
          <p:cNvSpPr>
            <a:spLocks noGrp="1"/>
          </p:cNvSpPr>
          <p:nvPr>
            <p:ph/>
          </p:nvPr>
        </p:nvSpPr>
        <p:spPr bwMode="auto"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en-GB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fourObj" preserve="1" userDrawn="1">
  <p:cSld name="Title, 4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30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74880"/>
            <a:ext cx="8229240" cy="1119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defRPr/>
            </a:pPr>
            <a:endParaRPr lang="en-GB" sz="44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31" name="PlaceHolder 2"/>
          <p:cNvSpPr>
            <a:spLocks noGrp="1"/>
          </p:cNvSpPr>
          <p:nvPr>
            <p:ph/>
          </p:nvPr>
        </p:nvSpPr>
        <p:spPr bwMode="auto"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en-GB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2" name="PlaceHolder 3"/>
          <p:cNvSpPr>
            <a:spLocks noGrp="1"/>
          </p:cNvSpPr>
          <p:nvPr>
            <p:ph/>
          </p:nvPr>
        </p:nvSpPr>
        <p:spPr bwMode="auto"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en-GB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3" name="PlaceHolder 4"/>
          <p:cNvSpPr>
            <a:spLocks noGrp="1"/>
          </p:cNvSpPr>
          <p:nvPr>
            <p:ph/>
          </p:nvPr>
        </p:nvSpPr>
        <p:spPr bwMode="auto"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en-GB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4" name="PlaceHolder 5"/>
          <p:cNvSpPr>
            <a:spLocks noGrp="1"/>
          </p:cNvSpPr>
          <p:nvPr>
            <p:ph/>
          </p:nvPr>
        </p:nvSpPr>
        <p:spPr bwMode="auto"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en-GB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Title, 6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35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74880"/>
            <a:ext cx="8229240" cy="1119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defRPr/>
            </a:pPr>
            <a:endParaRPr lang="en-GB" sz="44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36" name="PlaceHolder 2"/>
          <p:cNvSpPr>
            <a:spLocks noGrp="1"/>
          </p:cNvSpPr>
          <p:nvPr>
            <p:ph/>
          </p:nvPr>
        </p:nvSpPr>
        <p:spPr bwMode="auto">
          <a:xfrm>
            <a:off x="45720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1000"/>
          </a:bodyPr>
          <a:lstStyle/>
          <a:p>
            <a:pPr>
              <a:defRPr/>
            </a:pPr>
            <a:endParaRPr lang="en-GB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7" name="PlaceHolder 3"/>
          <p:cNvSpPr>
            <a:spLocks noGrp="1"/>
          </p:cNvSpPr>
          <p:nvPr>
            <p:ph/>
          </p:nvPr>
        </p:nvSpPr>
        <p:spPr bwMode="auto">
          <a:xfrm>
            <a:off x="323964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1000"/>
          </a:bodyPr>
          <a:lstStyle/>
          <a:p>
            <a:pPr>
              <a:defRPr/>
            </a:pPr>
            <a:endParaRPr lang="en-GB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8" name="PlaceHolder 4"/>
          <p:cNvSpPr>
            <a:spLocks noGrp="1"/>
          </p:cNvSpPr>
          <p:nvPr>
            <p:ph/>
          </p:nvPr>
        </p:nvSpPr>
        <p:spPr bwMode="auto">
          <a:xfrm>
            <a:off x="602208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1000"/>
          </a:bodyPr>
          <a:lstStyle/>
          <a:p>
            <a:pPr>
              <a:defRPr/>
            </a:pPr>
            <a:endParaRPr lang="en-GB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9" name="PlaceHolder 5"/>
          <p:cNvSpPr>
            <a:spLocks noGrp="1"/>
          </p:cNvSpPr>
          <p:nvPr>
            <p:ph/>
          </p:nvPr>
        </p:nvSpPr>
        <p:spPr bwMode="auto">
          <a:xfrm>
            <a:off x="45720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1000"/>
          </a:bodyPr>
          <a:lstStyle/>
          <a:p>
            <a:pPr>
              <a:defRPr/>
            </a:pPr>
            <a:endParaRPr lang="en-GB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0" name="PlaceHolder 6"/>
          <p:cNvSpPr>
            <a:spLocks noGrp="1"/>
          </p:cNvSpPr>
          <p:nvPr>
            <p:ph/>
          </p:nvPr>
        </p:nvSpPr>
        <p:spPr bwMode="auto">
          <a:xfrm>
            <a:off x="323964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1000"/>
          </a:bodyPr>
          <a:lstStyle/>
          <a:p>
            <a:pPr>
              <a:defRPr/>
            </a:pPr>
            <a:endParaRPr lang="en-GB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1" name="PlaceHolder 7"/>
          <p:cNvSpPr>
            <a:spLocks noGrp="1"/>
          </p:cNvSpPr>
          <p:nvPr>
            <p:ph/>
          </p:nvPr>
        </p:nvSpPr>
        <p:spPr bwMode="auto">
          <a:xfrm>
            <a:off x="602208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1000"/>
          </a:bodyPr>
          <a:lstStyle/>
          <a:p>
            <a:pPr>
              <a:defRPr/>
            </a:pPr>
            <a:endParaRPr lang="en-GB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Blank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x" preserve="1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47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74880"/>
            <a:ext cx="8229240" cy="1119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defRPr/>
            </a:pPr>
            <a:endParaRPr lang="en-GB" sz="44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48" name="PlaceHolder 2"/>
          <p:cNvSpPr>
            <a:spLocks noGrp="1"/>
          </p:cNvSpPr>
          <p:nvPr>
            <p:ph type="subTitle"/>
          </p:nvPr>
        </p:nvSpPr>
        <p:spPr bwMode="auto"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  <a:defRPr/>
            </a:pPr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le,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49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74880"/>
            <a:ext cx="8229240" cy="1119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defRPr/>
            </a:pPr>
            <a:endParaRPr lang="en-GB" sz="44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50" name="PlaceHolder 2"/>
          <p:cNvSpPr>
            <a:spLocks noGrp="1"/>
          </p:cNvSpPr>
          <p:nvPr>
            <p:ph/>
          </p:nvPr>
        </p:nvSpPr>
        <p:spPr bwMode="auto"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en-GB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Title,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51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74880"/>
            <a:ext cx="8229240" cy="1119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defRPr/>
            </a:pPr>
            <a:endParaRPr lang="en-GB" sz="44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52" name="PlaceHolder 2"/>
          <p:cNvSpPr>
            <a:spLocks noGrp="1"/>
          </p:cNvSpPr>
          <p:nvPr>
            <p:ph/>
          </p:nvPr>
        </p:nvSpPr>
        <p:spPr bwMode="auto"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en-GB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3" name="PlaceHolder 3"/>
          <p:cNvSpPr>
            <a:spLocks noGrp="1"/>
          </p:cNvSpPr>
          <p:nvPr>
            <p:ph/>
          </p:nvPr>
        </p:nvSpPr>
        <p:spPr bwMode="auto"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en-GB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54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74880"/>
            <a:ext cx="8229240" cy="1119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defRPr/>
            </a:pPr>
            <a:endParaRPr lang="en-GB" sz="4400" b="0" strike="noStrike" spc="-1">
              <a:solidFill>
                <a:srgbClr val="FFFFFF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Only" preserve="1" userDrawn="1">
  <p:cSld name="Centere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55" name="PlaceHolder 1"/>
          <p:cNvSpPr>
            <a:spLocks noGrp="1"/>
          </p:cNvSpPr>
          <p:nvPr>
            <p:ph type="subTitle"/>
          </p:nvPr>
        </p:nvSpPr>
        <p:spPr bwMode="auto">
          <a:xfrm>
            <a:off x="457200" y="205200"/>
            <a:ext cx="8229240" cy="398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  <a:defRPr/>
            </a:pPr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AndObj" preserve="1" userDrawn="1">
  <p:cSld name="Title, 2 Content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56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74880"/>
            <a:ext cx="8229240" cy="1119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defRPr/>
            </a:pPr>
            <a:endParaRPr lang="en-GB" sz="44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57" name="PlaceHolder 2"/>
          <p:cNvSpPr>
            <a:spLocks noGrp="1"/>
          </p:cNvSpPr>
          <p:nvPr>
            <p:ph/>
          </p:nvPr>
        </p:nvSpPr>
        <p:spPr bwMode="auto"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en-GB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8" name="PlaceHolder 3"/>
          <p:cNvSpPr>
            <a:spLocks noGrp="1"/>
          </p:cNvSpPr>
          <p:nvPr>
            <p:ph/>
          </p:nvPr>
        </p:nvSpPr>
        <p:spPr bwMode="auto"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en-GB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9" name="PlaceHolder 4"/>
          <p:cNvSpPr>
            <a:spLocks noGrp="1"/>
          </p:cNvSpPr>
          <p:nvPr>
            <p:ph/>
          </p:nvPr>
        </p:nvSpPr>
        <p:spPr bwMode="auto"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en-GB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AndTwoObj" preserve="1" userDrawn="1">
  <p:cSld name="Title Content and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74880"/>
            <a:ext cx="8229240" cy="1119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defRPr/>
            </a:pPr>
            <a:endParaRPr lang="en-GB" sz="44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 bwMode="auto"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en-GB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 bwMode="auto"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en-GB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 bwMode="auto"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en-GB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AndTwoObj" preserve="1" userDrawn="1">
  <p:cSld name="Title Content and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60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74880"/>
            <a:ext cx="8229240" cy="1119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defRPr/>
            </a:pPr>
            <a:endParaRPr lang="en-GB" sz="44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61" name="PlaceHolder 2"/>
          <p:cNvSpPr>
            <a:spLocks noGrp="1"/>
          </p:cNvSpPr>
          <p:nvPr>
            <p:ph/>
          </p:nvPr>
        </p:nvSpPr>
        <p:spPr bwMode="auto"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en-GB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2" name="PlaceHolder 3"/>
          <p:cNvSpPr>
            <a:spLocks noGrp="1"/>
          </p:cNvSpPr>
          <p:nvPr>
            <p:ph/>
          </p:nvPr>
        </p:nvSpPr>
        <p:spPr bwMode="auto"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en-GB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3" name="PlaceHolder 4"/>
          <p:cNvSpPr>
            <a:spLocks noGrp="1"/>
          </p:cNvSpPr>
          <p:nvPr>
            <p:ph/>
          </p:nvPr>
        </p:nvSpPr>
        <p:spPr bwMode="auto"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en-GB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OverTx" preserve="1" userDrawn="1">
  <p:cSld name="Title, 2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64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74880"/>
            <a:ext cx="8229240" cy="1119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defRPr/>
            </a:pPr>
            <a:endParaRPr lang="en-GB" sz="44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65" name="PlaceHolder 2"/>
          <p:cNvSpPr>
            <a:spLocks noGrp="1"/>
          </p:cNvSpPr>
          <p:nvPr>
            <p:ph/>
          </p:nvPr>
        </p:nvSpPr>
        <p:spPr bwMode="auto"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en-GB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6" name="PlaceHolder 3"/>
          <p:cNvSpPr>
            <a:spLocks noGrp="1"/>
          </p:cNvSpPr>
          <p:nvPr>
            <p:ph/>
          </p:nvPr>
        </p:nvSpPr>
        <p:spPr bwMode="auto"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en-GB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7" name="PlaceHolder 4"/>
          <p:cNvSpPr>
            <a:spLocks noGrp="1"/>
          </p:cNvSpPr>
          <p:nvPr>
            <p:ph/>
          </p:nvPr>
        </p:nvSpPr>
        <p:spPr bwMode="auto"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en-GB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OverTx" preserve="1" userDrawn="1">
  <p:cSld name="Title,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68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74880"/>
            <a:ext cx="8229240" cy="1119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defRPr/>
            </a:pPr>
            <a:endParaRPr lang="en-GB" sz="44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69" name="PlaceHolder 2"/>
          <p:cNvSpPr>
            <a:spLocks noGrp="1"/>
          </p:cNvSpPr>
          <p:nvPr>
            <p:ph/>
          </p:nvPr>
        </p:nvSpPr>
        <p:spPr bwMode="auto">
          <a:xfrm>
            <a:off x="457200" y="120348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en-GB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0" name="PlaceHolder 3"/>
          <p:cNvSpPr>
            <a:spLocks noGrp="1"/>
          </p:cNvSpPr>
          <p:nvPr>
            <p:ph/>
          </p:nvPr>
        </p:nvSpPr>
        <p:spPr bwMode="auto"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en-GB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fourObj" preserve="1" userDrawn="1">
  <p:cSld name="Title, 4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71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74880"/>
            <a:ext cx="8229240" cy="1119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defRPr/>
            </a:pPr>
            <a:endParaRPr lang="en-GB" sz="44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72" name="PlaceHolder 2"/>
          <p:cNvSpPr>
            <a:spLocks noGrp="1"/>
          </p:cNvSpPr>
          <p:nvPr>
            <p:ph/>
          </p:nvPr>
        </p:nvSpPr>
        <p:spPr bwMode="auto"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en-GB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3" name="PlaceHolder 3"/>
          <p:cNvSpPr>
            <a:spLocks noGrp="1"/>
          </p:cNvSpPr>
          <p:nvPr>
            <p:ph/>
          </p:nvPr>
        </p:nvSpPr>
        <p:spPr bwMode="auto"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en-GB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4" name="PlaceHolder 4"/>
          <p:cNvSpPr>
            <a:spLocks noGrp="1"/>
          </p:cNvSpPr>
          <p:nvPr>
            <p:ph/>
          </p:nvPr>
        </p:nvSpPr>
        <p:spPr bwMode="auto"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en-GB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5" name="PlaceHolder 5"/>
          <p:cNvSpPr>
            <a:spLocks noGrp="1"/>
          </p:cNvSpPr>
          <p:nvPr>
            <p:ph/>
          </p:nvPr>
        </p:nvSpPr>
        <p:spPr bwMode="auto"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en-GB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Title, 6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76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74880"/>
            <a:ext cx="8229240" cy="1119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defRPr/>
            </a:pPr>
            <a:endParaRPr lang="en-GB" sz="44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77" name="PlaceHolder 2"/>
          <p:cNvSpPr>
            <a:spLocks noGrp="1"/>
          </p:cNvSpPr>
          <p:nvPr>
            <p:ph/>
          </p:nvPr>
        </p:nvSpPr>
        <p:spPr bwMode="auto">
          <a:xfrm>
            <a:off x="45720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1000"/>
          </a:bodyPr>
          <a:lstStyle/>
          <a:p>
            <a:pPr>
              <a:defRPr/>
            </a:pPr>
            <a:endParaRPr lang="en-GB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8" name="PlaceHolder 3"/>
          <p:cNvSpPr>
            <a:spLocks noGrp="1"/>
          </p:cNvSpPr>
          <p:nvPr>
            <p:ph/>
          </p:nvPr>
        </p:nvSpPr>
        <p:spPr bwMode="auto">
          <a:xfrm>
            <a:off x="323964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1000"/>
          </a:bodyPr>
          <a:lstStyle/>
          <a:p>
            <a:pPr>
              <a:defRPr/>
            </a:pPr>
            <a:endParaRPr lang="en-GB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9" name="PlaceHolder 4"/>
          <p:cNvSpPr>
            <a:spLocks noGrp="1"/>
          </p:cNvSpPr>
          <p:nvPr>
            <p:ph/>
          </p:nvPr>
        </p:nvSpPr>
        <p:spPr bwMode="auto">
          <a:xfrm>
            <a:off x="602208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1000"/>
          </a:bodyPr>
          <a:lstStyle/>
          <a:p>
            <a:pPr>
              <a:defRPr/>
            </a:pPr>
            <a:endParaRPr lang="en-GB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0" name="PlaceHolder 5"/>
          <p:cNvSpPr>
            <a:spLocks noGrp="1"/>
          </p:cNvSpPr>
          <p:nvPr>
            <p:ph/>
          </p:nvPr>
        </p:nvSpPr>
        <p:spPr bwMode="auto">
          <a:xfrm>
            <a:off x="45720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1000"/>
          </a:bodyPr>
          <a:lstStyle/>
          <a:p>
            <a:pPr>
              <a:defRPr/>
            </a:pPr>
            <a:endParaRPr lang="en-GB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1" name="PlaceHolder 6"/>
          <p:cNvSpPr>
            <a:spLocks noGrp="1"/>
          </p:cNvSpPr>
          <p:nvPr>
            <p:ph/>
          </p:nvPr>
        </p:nvSpPr>
        <p:spPr bwMode="auto">
          <a:xfrm>
            <a:off x="323964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1000"/>
          </a:bodyPr>
          <a:lstStyle/>
          <a:p>
            <a:pPr>
              <a:defRPr/>
            </a:pPr>
            <a:endParaRPr lang="en-GB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2" name="PlaceHolder 7"/>
          <p:cNvSpPr>
            <a:spLocks noGrp="1"/>
          </p:cNvSpPr>
          <p:nvPr>
            <p:ph/>
          </p:nvPr>
        </p:nvSpPr>
        <p:spPr bwMode="auto">
          <a:xfrm>
            <a:off x="602208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1000"/>
          </a:bodyPr>
          <a:lstStyle/>
          <a:p>
            <a:pPr>
              <a:defRPr/>
            </a:pPr>
            <a:endParaRPr lang="en-GB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Blank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x" preserve="1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88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74880"/>
            <a:ext cx="8229240" cy="1119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defRPr/>
            </a:pPr>
            <a:endParaRPr lang="en-GB" sz="44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89" name="PlaceHolder 2"/>
          <p:cNvSpPr>
            <a:spLocks noGrp="1"/>
          </p:cNvSpPr>
          <p:nvPr>
            <p:ph type="subTitle"/>
          </p:nvPr>
        </p:nvSpPr>
        <p:spPr bwMode="auto"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  <a:defRPr/>
            </a:pPr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le,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90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74880"/>
            <a:ext cx="8229240" cy="1119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defRPr/>
            </a:pPr>
            <a:endParaRPr lang="en-GB" sz="44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91" name="PlaceHolder 2"/>
          <p:cNvSpPr>
            <a:spLocks noGrp="1"/>
          </p:cNvSpPr>
          <p:nvPr>
            <p:ph/>
          </p:nvPr>
        </p:nvSpPr>
        <p:spPr bwMode="auto"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en-GB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Title,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92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74880"/>
            <a:ext cx="8229240" cy="1119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defRPr/>
            </a:pPr>
            <a:endParaRPr lang="en-GB" sz="44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93" name="PlaceHolder 2"/>
          <p:cNvSpPr>
            <a:spLocks noGrp="1"/>
          </p:cNvSpPr>
          <p:nvPr>
            <p:ph/>
          </p:nvPr>
        </p:nvSpPr>
        <p:spPr bwMode="auto"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en-GB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4" name="PlaceHolder 3"/>
          <p:cNvSpPr>
            <a:spLocks noGrp="1"/>
          </p:cNvSpPr>
          <p:nvPr>
            <p:ph/>
          </p:nvPr>
        </p:nvSpPr>
        <p:spPr bwMode="auto"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en-GB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95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74880"/>
            <a:ext cx="8229240" cy="1119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defRPr/>
            </a:pPr>
            <a:endParaRPr lang="en-GB" sz="4400" b="0" strike="noStrike" spc="-1">
              <a:solidFill>
                <a:srgbClr val="FFFFFF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OverTx" preserve="1" userDrawn="1">
  <p:cSld name="Title, 2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74880"/>
            <a:ext cx="8229240" cy="1119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defRPr/>
            </a:pPr>
            <a:endParaRPr lang="en-GB" sz="44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 bwMode="auto"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en-GB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 bwMode="auto"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en-GB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 bwMode="auto"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en-GB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Only" preserve="1" userDrawn="1">
  <p:cSld name="Centere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96" name="PlaceHolder 1"/>
          <p:cNvSpPr>
            <a:spLocks noGrp="1"/>
          </p:cNvSpPr>
          <p:nvPr>
            <p:ph type="subTitle"/>
          </p:nvPr>
        </p:nvSpPr>
        <p:spPr bwMode="auto">
          <a:xfrm>
            <a:off x="457200" y="205200"/>
            <a:ext cx="8229240" cy="398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  <a:defRPr/>
            </a:pPr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AndObj" preserve="1" userDrawn="1">
  <p:cSld name="Title, 2 Content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97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74880"/>
            <a:ext cx="8229240" cy="1119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defRPr/>
            </a:pPr>
            <a:endParaRPr lang="en-GB" sz="44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98" name="PlaceHolder 2"/>
          <p:cNvSpPr>
            <a:spLocks noGrp="1"/>
          </p:cNvSpPr>
          <p:nvPr>
            <p:ph/>
          </p:nvPr>
        </p:nvSpPr>
        <p:spPr bwMode="auto"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en-GB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9" name="PlaceHolder 3"/>
          <p:cNvSpPr>
            <a:spLocks noGrp="1"/>
          </p:cNvSpPr>
          <p:nvPr>
            <p:ph/>
          </p:nvPr>
        </p:nvSpPr>
        <p:spPr bwMode="auto"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en-GB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0" name="PlaceHolder 4"/>
          <p:cNvSpPr>
            <a:spLocks noGrp="1"/>
          </p:cNvSpPr>
          <p:nvPr>
            <p:ph/>
          </p:nvPr>
        </p:nvSpPr>
        <p:spPr bwMode="auto"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en-GB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AndTwoObj" preserve="1" userDrawn="1">
  <p:cSld name="Title Content and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01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74880"/>
            <a:ext cx="8229240" cy="1119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defRPr/>
            </a:pPr>
            <a:endParaRPr lang="en-GB" sz="44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02" name="PlaceHolder 2"/>
          <p:cNvSpPr>
            <a:spLocks noGrp="1"/>
          </p:cNvSpPr>
          <p:nvPr>
            <p:ph/>
          </p:nvPr>
        </p:nvSpPr>
        <p:spPr bwMode="auto"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en-GB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3" name="PlaceHolder 3"/>
          <p:cNvSpPr>
            <a:spLocks noGrp="1"/>
          </p:cNvSpPr>
          <p:nvPr>
            <p:ph/>
          </p:nvPr>
        </p:nvSpPr>
        <p:spPr bwMode="auto"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en-GB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4" name="PlaceHolder 4"/>
          <p:cNvSpPr>
            <a:spLocks noGrp="1"/>
          </p:cNvSpPr>
          <p:nvPr>
            <p:ph/>
          </p:nvPr>
        </p:nvSpPr>
        <p:spPr bwMode="auto"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en-GB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OverTx" preserve="1" userDrawn="1">
  <p:cSld name="Title, 2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05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74880"/>
            <a:ext cx="8229240" cy="1119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defRPr/>
            </a:pPr>
            <a:endParaRPr lang="en-GB" sz="44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06" name="PlaceHolder 2"/>
          <p:cNvSpPr>
            <a:spLocks noGrp="1"/>
          </p:cNvSpPr>
          <p:nvPr>
            <p:ph/>
          </p:nvPr>
        </p:nvSpPr>
        <p:spPr bwMode="auto"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en-GB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7" name="PlaceHolder 3"/>
          <p:cNvSpPr>
            <a:spLocks noGrp="1"/>
          </p:cNvSpPr>
          <p:nvPr>
            <p:ph/>
          </p:nvPr>
        </p:nvSpPr>
        <p:spPr bwMode="auto"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en-GB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8" name="PlaceHolder 4"/>
          <p:cNvSpPr>
            <a:spLocks noGrp="1"/>
          </p:cNvSpPr>
          <p:nvPr>
            <p:ph/>
          </p:nvPr>
        </p:nvSpPr>
        <p:spPr bwMode="auto"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en-GB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OverTx" preserve="1" userDrawn="1">
  <p:cSld name="Title,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09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74880"/>
            <a:ext cx="8229240" cy="1119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defRPr/>
            </a:pPr>
            <a:endParaRPr lang="en-GB" sz="44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10" name="PlaceHolder 2"/>
          <p:cNvSpPr>
            <a:spLocks noGrp="1"/>
          </p:cNvSpPr>
          <p:nvPr>
            <p:ph/>
          </p:nvPr>
        </p:nvSpPr>
        <p:spPr bwMode="auto">
          <a:xfrm>
            <a:off x="457200" y="120348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en-GB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1" name="PlaceHolder 3"/>
          <p:cNvSpPr>
            <a:spLocks noGrp="1"/>
          </p:cNvSpPr>
          <p:nvPr>
            <p:ph/>
          </p:nvPr>
        </p:nvSpPr>
        <p:spPr bwMode="auto"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en-GB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fourObj" preserve="1" userDrawn="1">
  <p:cSld name="Title, 4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12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74880"/>
            <a:ext cx="8229240" cy="1119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defRPr/>
            </a:pPr>
            <a:endParaRPr lang="en-GB" sz="44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13" name="PlaceHolder 2"/>
          <p:cNvSpPr>
            <a:spLocks noGrp="1"/>
          </p:cNvSpPr>
          <p:nvPr>
            <p:ph/>
          </p:nvPr>
        </p:nvSpPr>
        <p:spPr bwMode="auto"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en-GB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4" name="PlaceHolder 3"/>
          <p:cNvSpPr>
            <a:spLocks noGrp="1"/>
          </p:cNvSpPr>
          <p:nvPr>
            <p:ph/>
          </p:nvPr>
        </p:nvSpPr>
        <p:spPr bwMode="auto"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en-GB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5" name="PlaceHolder 4"/>
          <p:cNvSpPr>
            <a:spLocks noGrp="1"/>
          </p:cNvSpPr>
          <p:nvPr>
            <p:ph/>
          </p:nvPr>
        </p:nvSpPr>
        <p:spPr bwMode="auto"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en-GB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6" name="PlaceHolder 5"/>
          <p:cNvSpPr>
            <a:spLocks noGrp="1"/>
          </p:cNvSpPr>
          <p:nvPr>
            <p:ph/>
          </p:nvPr>
        </p:nvSpPr>
        <p:spPr bwMode="auto"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en-GB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Title, 6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17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74880"/>
            <a:ext cx="8229240" cy="1119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defRPr/>
            </a:pPr>
            <a:endParaRPr lang="en-GB" sz="44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18" name="PlaceHolder 2"/>
          <p:cNvSpPr>
            <a:spLocks noGrp="1"/>
          </p:cNvSpPr>
          <p:nvPr>
            <p:ph/>
          </p:nvPr>
        </p:nvSpPr>
        <p:spPr bwMode="auto">
          <a:xfrm>
            <a:off x="45720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1000"/>
          </a:bodyPr>
          <a:lstStyle/>
          <a:p>
            <a:pPr>
              <a:defRPr/>
            </a:pPr>
            <a:endParaRPr lang="en-GB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9" name="PlaceHolder 3"/>
          <p:cNvSpPr>
            <a:spLocks noGrp="1"/>
          </p:cNvSpPr>
          <p:nvPr>
            <p:ph/>
          </p:nvPr>
        </p:nvSpPr>
        <p:spPr bwMode="auto">
          <a:xfrm>
            <a:off x="323964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1000"/>
          </a:bodyPr>
          <a:lstStyle/>
          <a:p>
            <a:pPr>
              <a:defRPr/>
            </a:pPr>
            <a:endParaRPr lang="en-GB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0" name="PlaceHolder 4"/>
          <p:cNvSpPr>
            <a:spLocks noGrp="1"/>
          </p:cNvSpPr>
          <p:nvPr>
            <p:ph/>
          </p:nvPr>
        </p:nvSpPr>
        <p:spPr bwMode="auto">
          <a:xfrm>
            <a:off x="602208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1000"/>
          </a:bodyPr>
          <a:lstStyle/>
          <a:p>
            <a:pPr>
              <a:defRPr/>
            </a:pPr>
            <a:endParaRPr lang="en-GB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1" name="PlaceHolder 5"/>
          <p:cNvSpPr>
            <a:spLocks noGrp="1"/>
          </p:cNvSpPr>
          <p:nvPr>
            <p:ph/>
          </p:nvPr>
        </p:nvSpPr>
        <p:spPr bwMode="auto">
          <a:xfrm>
            <a:off x="45720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1000"/>
          </a:bodyPr>
          <a:lstStyle/>
          <a:p>
            <a:pPr>
              <a:defRPr/>
            </a:pPr>
            <a:endParaRPr lang="en-GB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2" name="PlaceHolder 6"/>
          <p:cNvSpPr>
            <a:spLocks noGrp="1"/>
          </p:cNvSpPr>
          <p:nvPr>
            <p:ph/>
          </p:nvPr>
        </p:nvSpPr>
        <p:spPr bwMode="auto">
          <a:xfrm>
            <a:off x="323964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1000"/>
          </a:bodyPr>
          <a:lstStyle/>
          <a:p>
            <a:pPr>
              <a:defRPr/>
            </a:pPr>
            <a:endParaRPr lang="en-GB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3" name="PlaceHolder 7"/>
          <p:cNvSpPr>
            <a:spLocks noGrp="1"/>
          </p:cNvSpPr>
          <p:nvPr>
            <p:ph/>
          </p:nvPr>
        </p:nvSpPr>
        <p:spPr bwMode="auto">
          <a:xfrm>
            <a:off x="602208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1000"/>
          </a:bodyPr>
          <a:lstStyle/>
          <a:p>
            <a:pPr>
              <a:defRPr/>
            </a:pPr>
            <a:endParaRPr lang="en-GB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Blank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x" preserve="1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29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74880"/>
            <a:ext cx="8229240" cy="1119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defRPr/>
            </a:pPr>
            <a:endParaRPr lang="en-GB" sz="44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30" name="PlaceHolder 2"/>
          <p:cNvSpPr>
            <a:spLocks noGrp="1"/>
          </p:cNvSpPr>
          <p:nvPr>
            <p:ph type="subTitle"/>
          </p:nvPr>
        </p:nvSpPr>
        <p:spPr bwMode="auto"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  <a:defRPr/>
            </a:pPr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le,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31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74880"/>
            <a:ext cx="8229240" cy="1119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defRPr/>
            </a:pPr>
            <a:endParaRPr lang="en-GB" sz="44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32" name="PlaceHolder 2"/>
          <p:cNvSpPr>
            <a:spLocks noGrp="1"/>
          </p:cNvSpPr>
          <p:nvPr>
            <p:ph/>
          </p:nvPr>
        </p:nvSpPr>
        <p:spPr bwMode="auto"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en-GB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slideLayout" Target="../slideLayouts/slideLayout108.xml"/><Relationship Id="rId2" Type="http://schemas.openxmlformats.org/officeDocument/2006/relationships/slideLayout" Target="../slideLayouts/slideLayout98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defRPr/>
            </a:pPr>
            <a:r>
              <a:rPr lang="en-GB" sz="3900" b="0" strike="noStrike" spc="-1">
                <a:solidFill>
                  <a:srgbClr val="FFFFFF"/>
                </a:solidFill>
                <a:latin typeface="Calibri"/>
              </a:rPr>
              <a:t>Для правки текста заглавия щёлкните мышью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 bwMode="auto"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en-GB" sz="28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en-GB" sz="28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en-GB" sz="28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en-GB" sz="28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en-GB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en-GB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en-GB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8" name="CustomShape 1"/>
          <p:cNvSpPr/>
          <p:nvPr/>
        </p:nvSpPr>
        <p:spPr bwMode="auto">
          <a:xfrm>
            <a:off x="3123360" y="4767480"/>
            <a:ext cx="2894400" cy="2728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defRPr/>
            </a:pPr>
            <a:r>
              <a:rPr lang="en-GB" sz="1800" b="0" strike="noStrike" spc="-1">
                <a:solidFill>
                  <a:srgbClr val="FFFFFF"/>
                </a:solidFill>
                <a:latin typeface="Calibri"/>
              </a:rPr>
              <a:t>Для правки текста заглавия щёлкните мышью</a:t>
            </a:r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 bwMode="auto"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en-GB" sz="1800" b="0" strike="noStrike" spc="-1">
                <a:solidFill>
                  <a:srgbClr val="FFFFFF"/>
                </a:solidFill>
                <a:latin typeface="Calibri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en-GB" sz="1800" b="0" strike="noStrike" spc="-1">
                <a:solidFill>
                  <a:srgbClr val="FFFFFF"/>
                </a:solidFill>
                <a:latin typeface="Calibri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en-GB" sz="1800" b="0" strike="noStrike" spc="-1">
                <a:solidFill>
                  <a:srgbClr val="FFFFFF"/>
                </a:solidFill>
                <a:latin typeface="Calibri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en-GB" sz="1800" b="0" strike="noStrike" spc="-1">
                <a:solidFill>
                  <a:srgbClr val="FFFFFF"/>
                </a:solidFill>
                <a:latin typeface="Calibri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en-GB" sz="2000" b="0" strike="noStrike" spc="-1">
                <a:solidFill>
                  <a:srgbClr val="FFFFFF"/>
                </a:solidFill>
                <a:latin typeface="Calibri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en-GB" sz="2000" b="0" strike="noStrike" spc="-1">
                <a:solidFill>
                  <a:srgbClr val="FFFFFF"/>
                </a:solidFill>
                <a:latin typeface="Calibri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en-GB" sz="2000" b="0" strike="noStrike" spc="-1">
                <a:solidFill>
                  <a:srgbClr val="FFFFFF"/>
                </a:solidFill>
                <a:latin typeface="Calibri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7" name="CustomShape 1"/>
          <p:cNvSpPr/>
          <p:nvPr/>
        </p:nvSpPr>
        <p:spPr bwMode="auto">
          <a:xfrm>
            <a:off x="3123360" y="4767480"/>
            <a:ext cx="2894400" cy="2728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8" name="PlaceHolder 1"/>
          <p:cNvSpPr>
            <a:spLocks noGrp="1"/>
          </p:cNvSpPr>
          <p:nvPr>
            <p:ph type="title"/>
          </p:nvPr>
        </p:nvSpPr>
        <p:spPr bwMode="auto">
          <a:xfrm>
            <a:off x="456480" y="205200"/>
            <a:ext cx="8227800" cy="85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  <a:buNone/>
              <a:defRPr/>
            </a:pPr>
            <a:r>
              <a:rPr lang="ru-RU" sz="1800" b="0" strike="noStrike" spc="-1">
                <a:latin typeface="Calibri"/>
              </a:rPr>
              <a:t>Образец заголовка</a:t>
            </a:r>
            <a:endParaRPr lang="en-GB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dt"/>
          </p:nvPr>
        </p:nvSpPr>
        <p:spPr bwMode="auto">
          <a:xfrm>
            <a:off x="456480" y="4685760"/>
            <a:ext cx="2127960" cy="353880"/>
          </a:xfrm>
          <a:prstGeom prst="rect">
            <a:avLst/>
          </a:prstGeom>
          <a:noFill/>
          <a:ln w="0">
            <a:noFill/>
          </a:ln>
        </p:spPr>
        <p:txBody>
          <a:bodyPr lIns="74160" tIns="37080" rIns="74160" bIns="37080" anchor="t">
            <a:noAutofit/>
          </a:bodyPr>
          <a:lstStyle/>
          <a:p>
            <a:pPr>
              <a:defRPr/>
            </a:pPr>
            <a:endParaRPr lang="ru-RU" sz="2400" b="0" strike="noStrike" spc="-1">
              <a:latin typeface="Times New Roman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 type="ftr"/>
          </p:nvPr>
        </p:nvSpPr>
        <p:spPr bwMode="auto">
          <a:xfrm>
            <a:off x="3127680" y="4685760"/>
            <a:ext cx="2896920" cy="353880"/>
          </a:xfrm>
          <a:prstGeom prst="rect">
            <a:avLst/>
          </a:prstGeom>
          <a:noFill/>
          <a:ln w="0">
            <a:noFill/>
          </a:ln>
        </p:spPr>
        <p:txBody>
          <a:bodyPr lIns="74160" tIns="37080" rIns="74160" bIns="37080" anchor="t">
            <a:noAutofit/>
          </a:bodyPr>
          <a:lstStyle/>
          <a:p>
            <a:pPr>
              <a:defRPr/>
            </a:pPr>
            <a:endParaRPr lang="ru-RU" sz="2400" b="0" strike="noStrike" spc="-1">
              <a:latin typeface="Times New Roman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 type="sldNum"/>
          </p:nvPr>
        </p:nvSpPr>
        <p:spPr bwMode="auto">
          <a:xfrm>
            <a:off x="8472600" y="4663440"/>
            <a:ext cx="548280" cy="3931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>
              <a:defRPr/>
            </a:pPr>
            <a:endParaRPr lang="ru-RU" sz="2400" b="0" strike="noStrike" spc="-1">
              <a:latin typeface="Times New Roman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 type="body"/>
          </p:nvPr>
        </p:nvSpPr>
        <p:spPr bwMode="auto"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en-GB" sz="1800" b="0" strike="noStrike" spc="-1">
                <a:solidFill>
                  <a:srgbClr val="FFFFFF"/>
                </a:solidFill>
                <a:latin typeface="Calibri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en-GB" sz="1800" b="0" strike="noStrike" spc="-1">
                <a:solidFill>
                  <a:srgbClr val="FFFFFF"/>
                </a:solidFill>
                <a:latin typeface="Calibri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en-GB" sz="1800" b="0" strike="noStrike" spc="-1">
                <a:solidFill>
                  <a:srgbClr val="FFFFFF"/>
                </a:solidFill>
                <a:latin typeface="Calibri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en-GB" sz="1800" b="0" strike="noStrike" spc="-1">
                <a:solidFill>
                  <a:srgbClr val="FFFFFF"/>
                </a:solidFill>
                <a:latin typeface="Calibri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en-GB" sz="2000" b="0" strike="noStrike" spc="-1">
                <a:solidFill>
                  <a:srgbClr val="FFFFFF"/>
                </a:solidFill>
                <a:latin typeface="Calibri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en-GB" sz="2000" b="0" strike="noStrike" spc="-1">
                <a:solidFill>
                  <a:srgbClr val="FFFFFF"/>
                </a:solidFill>
                <a:latin typeface="Calibri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en-GB" sz="2000" b="0" strike="noStrike" spc="-1">
                <a:solidFill>
                  <a:srgbClr val="FFFFFF"/>
                </a:solidFill>
                <a:latin typeface="Calibri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 bwMode="auto">
          <a:xfrm>
            <a:off x="456480" y="205200"/>
            <a:ext cx="8227800" cy="857160"/>
          </a:xfrm>
          <a:prstGeom prst="rect">
            <a:avLst/>
          </a:prstGeom>
          <a:noFill/>
          <a:ln w="0">
            <a:noFill/>
          </a:ln>
        </p:spPr>
        <p:txBody>
          <a:bodyPr lIns="88920" tIns="88920" rIns="88920" bIns="88920" anchor="t">
            <a:noAutofit/>
          </a:bodyPr>
          <a:lstStyle/>
          <a:p>
            <a:pPr>
              <a:lnSpc>
                <a:spcPct val="100000"/>
              </a:lnSpc>
              <a:buNone/>
              <a:defRPr/>
            </a:pPr>
            <a:r>
              <a:rPr lang="ru-RU" sz="3500" b="0" strike="noStrike" spc="-1">
                <a:solidFill>
                  <a:srgbClr val="000000"/>
                </a:solidFill>
                <a:latin typeface="Arial"/>
                <a:ea typeface="Arial"/>
              </a:rPr>
              <a:t>Образец заголовка</a:t>
            </a:r>
            <a:endParaRPr lang="en-GB" sz="35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 type="dt"/>
          </p:nvPr>
        </p:nvSpPr>
        <p:spPr bwMode="auto">
          <a:xfrm>
            <a:off x="456480" y="4685760"/>
            <a:ext cx="2127960" cy="353880"/>
          </a:xfrm>
          <a:prstGeom prst="rect">
            <a:avLst/>
          </a:prstGeom>
          <a:noFill/>
          <a:ln w="0">
            <a:noFill/>
          </a:ln>
        </p:spPr>
        <p:txBody>
          <a:bodyPr lIns="74160" tIns="37080" rIns="74160" bIns="37080" anchor="t">
            <a:noAutofit/>
          </a:bodyPr>
          <a:lstStyle/>
          <a:p>
            <a:pPr>
              <a:defRPr/>
            </a:pPr>
            <a:endParaRPr lang="ru-RU" sz="2400" b="0" strike="noStrike" spc="-1">
              <a:latin typeface="Times New Roman"/>
            </a:endParaRPr>
          </a:p>
        </p:txBody>
      </p:sp>
      <p:sp>
        <p:nvSpPr>
          <p:cNvPr id="121" name="PlaceHolder 3"/>
          <p:cNvSpPr>
            <a:spLocks noGrp="1"/>
          </p:cNvSpPr>
          <p:nvPr>
            <p:ph type="ftr"/>
          </p:nvPr>
        </p:nvSpPr>
        <p:spPr bwMode="auto">
          <a:xfrm>
            <a:off x="3127680" y="4685760"/>
            <a:ext cx="2896920" cy="353880"/>
          </a:xfrm>
          <a:prstGeom prst="rect">
            <a:avLst/>
          </a:prstGeom>
          <a:noFill/>
          <a:ln w="0">
            <a:noFill/>
          </a:ln>
        </p:spPr>
        <p:txBody>
          <a:bodyPr lIns="74160" tIns="37080" rIns="74160" bIns="37080" anchor="t">
            <a:noAutofit/>
          </a:bodyPr>
          <a:lstStyle/>
          <a:p>
            <a:pPr>
              <a:defRPr/>
            </a:pPr>
            <a:endParaRPr lang="ru-RU" sz="2400" b="0" strike="noStrike" spc="-1">
              <a:latin typeface="Times New Roman"/>
            </a:endParaRPr>
          </a:p>
        </p:txBody>
      </p:sp>
      <p:sp>
        <p:nvSpPr>
          <p:cNvPr id="122" name="PlaceHolder 4"/>
          <p:cNvSpPr>
            <a:spLocks noGrp="1"/>
          </p:cNvSpPr>
          <p:nvPr>
            <p:ph type="sldNum"/>
          </p:nvPr>
        </p:nvSpPr>
        <p:spPr bwMode="auto">
          <a:xfrm>
            <a:off x="8472600" y="4663440"/>
            <a:ext cx="548280" cy="393120"/>
          </a:xfrm>
          <a:prstGeom prst="rect">
            <a:avLst/>
          </a:prstGeom>
          <a:noFill/>
          <a:ln w="0">
            <a:noFill/>
          </a:ln>
        </p:spPr>
        <p:txBody>
          <a:bodyPr lIns="88920" tIns="88920" rIns="88920" bIns="88920" anchor="ctr">
            <a:noAutofit/>
          </a:bodyPr>
          <a:lstStyle/>
          <a:p>
            <a:pPr>
              <a:defRPr/>
            </a:pPr>
            <a:endParaRPr lang="ru-RU" sz="2400" b="0" strike="noStrike" spc="-1">
              <a:latin typeface="Times New Roman"/>
            </a:endParaRPr>
          </a:p>
        </p:txBody>
      </p:sp>
      <p:sp>
        <p:nvSpPr>
          <p:cNvPr id="123" name="PlaceHolder 5"/>
          <p:cNvSpPr>
            <a:spLocks noGrp="1"/>
          </p:cNvSpPr>
          <p:nvPr>
            <p:ph type="body"/>
          </p:nvPr>
        </p:nvSpPr>
        <p:spPr bwMode="auto"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en-GB" sz="11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en-GB" sz="11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en-GB" sz="11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en-GB" sz="11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en-GB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en-GB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en-GB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0" name="PlaceHolder 1"/>
          <p:cNvSpPr>
            <a:spLocks noGrp="1"/>
          </p:cNvSpPr>
          <p:nvPr>
            <p:ph type="title"/>
          </p:nvPr>
        </p:nvSpPr>
        <p:spPr bwMode="auto">
          <a:xfrm>
            <a:off x="456480" y="205200"/>
            <a:ext cx="8227800" cy="85716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ctr">
            <a:noAutofit/>
          </a:bodyPr>
          <a:lstStyle/>
          <a:p>
            <a:pPr algn="ctr">
              <a:lnSpc>
                <a:spcPct val="100000"/>
              </a:lnSpc>
              <a:buNone/>
              <a:defRPr/>
            </a:pPr>
            <a:r>
              <a:rPr lang="ru-RU" sz="3900" b="0" strike="noStrike" spc="-1">
                <a:solidFill>
                  <a:srgbClr val="000000"/>
                </a:solidFill>
                <a:latin typeface="Arial"/>
                <a:ea typeface="Arial"/>
              </a:rPr>
              <a:t>Образец заголовка</a:t>
            </a:r>
            <a:endParaRPr lang="en-GB" sz="39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61" name="PlaceHolder 2"/>
          <p:cNvSpPr>
            <a:spLocks noGrp="1"/>
          </p:cNvSpPr>
          <p:nvPr>
            <p:ph type="dt"/>
          </p:nvPr>
        </p:nvSpPr>
        <p:spPr bwMode="auto">
          <a:xfrm>
            <a:off x="456480" y="4685760"/>
            <a:ext cx="2127960" cy="353880"/>
          </a:xfrm>
          <a:prstGeom prst="rect">
            <a:avLst/>
          </a:prstGeom>
          <a:noFill/>
          <a:ln w="0">
            <a:noFill/>
          </a:ln>
        </p:spPr>
        <p:txBody>
          <a:bodyPr lIns="74160" tIns="37080" rIns="74160" bIns="37080" anchor="t">
            <a:noAutofit/>
          </a:bodyPr>
          <a:lstStyle/>
          <a:p>
            <a:pPr>
              <a:defRPr/>
            </a:pPr>
            <a:endParaRPr lang="ru-RU" sz="2400" b="0" strike="noStrike" spc="-1">
              <a:latin typeface="Times New Roman"/>
            </a:endParaRPr>
          </a:p>
        </p:txBody>
      </p:sp>
      <p:sp>
        <p:nvSpPr>
          <p:cNvPr id="162" name="PlaceHolder 3"/>
          <p:cNvSpPr>
            <a:spLocks noGrp="1"/>
          </p:cNvSpPr>
          <p:nvPr>
            <p:ph type="ftr"/>
          </p:nvPr>
        </p:nvSpPr>
        <p:spPr bwMode="auto">
          <a:xfrm>
            <a:off x="3127680" y="4685760"/>
            <a:ext cx="2896920" cy="353880"/>
          </a:xfrm>
          <a:prstGeom prst="rect">
            <a:avLst/>
          </a:prstGeom>
          <a:noFill/>
          <a:ln w="0">
            <a:noFill/>
          </a:ln>
        </p:spPr>
        <p:txBody>
          <a:bodyPr lIns="74160" tIns="37080" rIns="74160" bIns="37080" anchor="t">
            <a:noAutofit/>
          </a:bodyPr>
          <a:lstStyle/>
          <a:p>
            <a:pPr>
              <a:defRPr/>
            </a:pPr>
            <a:endParaRPr lang="ru-RU" sz="2400" b="0" strike="noStrike" spc="-1">
              <a:latin typeface="Times New Roman"/>
            </a:endParaRPr>
          </a:p>
        </p:txBody>
      </p:sp>
      <p:sp>
        <p:nvSpPr>
          <p:cNvPr id="163" name="PlaceHolder 4"/>
          <p:cNvSpPr>
            <a:spLocks noGrp="1"/>
          </p:cNvSpPr>
          <p:nvPr>
            <p:ph type="sldNum"/>
          </p:nvPr>
        </p:nvSpPr>
        <p:spPr bwMode="auto">
          <a:xfrm>
            <a:off x="8472600" y="4663440"/>
            <a:ext cx="548280" cy="3931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>
              <a:defRPr/>
            </a:pPr>
            <a:endParaRPr lang="ru-RU" sz="2400" b="0" strike="noStrike" spc="-1">
              <a:latin typeface="Times New Roman"/>
            </a:endParaRPr>
          </a:p>
        </p:txBody>
      </p:sp>
      <p:sp>
        <p:nvSpPr>
          <p:cNvPr id="164" name="PlaceHolder 5"/>
          <p:cNvSpPr>
            <a:spLocks noGrp="1"/>
          </p:cNvSpPr>
          <p:nvPr>
            <p:ph type="body"/>
          </p:nvPr>
        </p:nvSpPr>
        <p:spPr bwMode="auto"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en-GB" sz="28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en-GB" sz="28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en-GB" sz="28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en-GB" sz="28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en-GB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en-GB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en-GB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1" name="PlaceHolder 1"/>
          <p:cNvSpPr>
            <a:spLocks noGrp="1"/>
          </p:cNvSpPr>
          <p:nvPr>
            <p:ph type="title"/>
          </p:nvPr>
        </p:nvSpPr>
        <p:spPr bwMode="auto">
          <a:xfrm>
            <a:off x="456480" y="205200"/>
            <a:ext cx="8227800" cy="857160"/>
          </a:xfrm>
          <a:prstGeom prst="rect">
            <a:avLst/>
          </a:prstGeom>
          <a:noFill/>
          <a:ln w="0">
            <a:noFill/>
          </a:ln>
        </p:spPr>
        <p:txBody>
          <a:bodyPr lIns="88920" tIns="88920" rIns="88920" bIns="88920" anchor="t">
            <a:noAutofit/>
          </a:bodyPr>
          <a:lstStyle/>
          <a:p>
            <a:pPr>
              <a:lnSpc>
                <a:spcPct val="100000"/>
              </a:lnSpc>
              <a:buNone/>
              <a:defRPr/>
            </a:pPr>
            <a:r>
              <a:rPr lang="ru-RU" sz="3500" b="0" strike="noStrike" spc="-1">
                <a:solidFill>
                  <a:srgbClr val="000000"/>
                </a:solidFill>
                <a:latin typeface="Arial"/>
                <a:ea typeface="Arial"/>
              </a:rPr>
              <a:t>Образец заголовка</a:t>
            </a:r>
            <a:endParaRPr lang="en-GB" sz="35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02" name="PlaceHolder 2"/>
          <p:cNvSpPr>
            <a:spLocks noGrp="1"/>
          </p:cNvSpPr>
          <p:nvPr>
            <p:ph type="dt"/>
          </p:nvPr>
        </p:nvSpPr>
        <p:spPr bwMode="auto">
          <a:xfrm>
            <a:off x="456480" y="4685760"/>
            <a:ext cx="2127960" cy="353880"/>
          </a:xfrm>
          <a:prstGeom prst="rect">
            <a:avLst/>
          </a:prstGeom>
          <a:noFill/>
          <a:ln w="0">
            <a:noFill/>
          </a:ln>
        </p:spPr>
        <p:txBody>
          <a:bodyPr lIns="74160" tIns="37080" rIns="74160" bIns="37080" anchor="t">
            <a:noAutofit/>
          </a:bodyPr>
          <a:lstStyle/>
          <a:p>
            <a:pPr>
              <a:defRPr/>
            </a:pPr>
            <a:endParaRPr lang="ru-RU" sz="2400" b="0" strike="noStrike" spc="-1">
              <a:latin typeface="Times New Roman"/>
            </a:endParaRPr>
          </a:p>
        </p:txBody>
      </p:sp>
      <p:sp>
        <p:nvSpPr>
          <p:cNvPr id="203" name="PlaceHolder 3"/>
          <p:cNvSpPr>
            <a:spLocks noGrp="1"/>
          </p:cNvSpPr>
          <p:nvPr>
            <p:ph type="ftr"/>
          </p:nvPr>
        </p:nvSpPr>
        <p:spPr bwMode="auto">
          <a:xfrm>
            <a:off x="3127680" y="4685760"/>
            <a:ext cx="2896920" cy="353880"/>
          </a:xfrm>
          <a:prstGeom prst="rect">
            <a:avLst/>
          </a:prstGeom>
          <a:noFill/>
          <a:ln w="0">
            <a:noFill/>
          </a:ln>
        </p:spPr>
        <p:txBody>
          <a:bodyPr lIns="74160" tIns="37080" rIns="74160" bIns="37080" anchor="t">
            <a:noAutofit/>
          </a:bodyPr>
          <a:lstStyle/>
          <a:p>
            <a:pPr>
              <a:defRPr/>
            </a:pPr>
            <a:endParaRPr lang="ru-RU" sz="2400" b="0" strike="noStrike" spc="-1">
              <a:latin typeface="Times New Roman"/>
            </a:endParaRPr>
          </a:p>
        </p:txBody>
      </p:sp>
      <p:sp>
        <p:nvSpPr>
          <p:cNvPr id="204" name="PlaceHolder 4"/>
          <p:cNvSpPr>
            <a:spLocks noGrp="1"/>
          </p:cNvSpPr>
          <p:nvPr>
            <p:ph type="sldNum"/>
          </p:nvPr>
        </p:nvSpPr>
        <p:spPr bwMode="auto">
          <a:xfrm>
            <a:off x="8472600" y="4663440"/>
            <a:ext cx="548280" cy="393120"/>
          </a:xfrm>
          <a:prstGeom prst="rect">
            <a:avLst/>
          </a:prstGeom>
          <a:noFill/>
          <a:ln w="0">
            <a:noFill/>
          </a:ln>
        </p:spPr>
        <p:txBody>
          <a:bodyPr lIns="88920" tIns="88920" rIns="88920" bIns="88920" anchor="ctr">
            <a:noAutofit/>
          </a:bodyPr>
          <a:lstStyle/>
          <a:p>
            <a:pPr>
              <a:defRPr/>
            </a:pPr>
            <a:endParaRPr lang="ru-RU" sz="2400" b="0" strike="noStrike" spc="-1">
              <a:latin typeface="Times New Roman"/>
            </a:endParaRPr>
          </a:p>
        </p:txBody>
      </p:sp>
      <p:sp>
        <p:nvSpPr>
          <p:cNvPr id="205" name="PlaceHolder 5"/>
          <p:cNvSpPr>
            <a:spLocks noGrp="1"/>
          </p:cNvSpPr>
          <p:nvPr>
            <p:ph type="body"/>
          </p:nvPr>
        </p:nvSpPr>
        <p:spPr bwMode="auto"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en-GB" sz="11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en-GB" sz="11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en-GB" sz="11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en-GB" sz="11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en-GB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en-GB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en-GB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42" name="Text Box 4"/>
          <p:cNvSpPr/>
          <p:nvPr/>
        </p:nvSpPr>
        <p:spPr bwMode="auto">
          <a:xfrm>
            <a:off x="3124080" y="4767120"/>
            <a:ext cx="2895120" cy="27360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3" name="PlaceHolder 1"/>
          <p:cNvSpPr>
            <a:spLocks noGrp="1"/>
          </p:cNvSpPr>
          <p:nvPr>
            <p:ph type="dt"/>
          </p:nvPr>
        </p:nvSpPr>
        <p:spPr bwMode="auto">
          <a:xfrm>
            <a:off x="457200" y="4767120"/>
            <a:ext cx="2126880" cy="3402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numCol="1" spcCol="0" anchor="t">
            <a:noAutofit/>
          </a:bodyPr>
          <a:lstStyle/>
          <a:p>
            <a:pPr>
              <a:defRPr/>
            </a:pPr>
            <a:endParaRPr lang="ru-RU" sz="2400" b="0" strike="noStrike" spc="-1">
              <a:latin typeface="Times New Roman"/>
            </a:endParaRPr>
          </a:p>
        </p:txBody>
      </p:sp>
      <p:sp>
        <p:nvSpPr>
          <p:cNvPr id="244" name="PlaceHolder 2"/>
          <p:cNvSpPr>
            <a:spLocks noGrp="1"/>
          </p:cNvSpPr>
          <p:nvPr>
            <p:ph type="sldNum"/>
          </p:nvPr>
        </p:nvSpPr>
        <p:spPr bwMode="auto">
          <a:xfrm>
            <a:off x="6553080" y="4767120"/>
            <a:ext cx="2126880" cy="3402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numCol="1" spcCol="0" anchor="t">
            <a:noAutofit/>
          </a:bodyPr>
          <a:lstStyle/>
          <a:p>
            <a:pPr>
              <a:defRPr/>
            </a:pPr>
            <a:endParaRPr lang="ru-RU" sz="2400" b="0" strike="noStrike" spc="-1">
              <a:latin typeface="Times New Roman"/>
            </a:endParaRPr>
          </a:p>
        </p:txBody>
      </p:sp>
      <p:sp>
        <p:nvSpPr>
          <p:cNvPr id="245" name="PlaceHolder 3"/>
          <p:cNvSpPr>
            <a:spLocks noGrp="1"/>
          </p:cNvSpPr>
          <p:nvPr>
            <p:ph type="title"/>
          </p:nvPr>
        </p:nvSpPr>
        <p:spPr bwMode="auto"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defRPr/>
            </a:pPr>
            <a:r>
              <a:rPr lang="en-GB" sz="4400" b="0" strike="noStrike" spc="-1">
                <a:solidFill>
                  <a:srgbClr val="FFFFFF"/>
                </a:solidFill>
                <a:latin typeface="Calibri"/>
              </a:rPr>
              <a:t>Для правки текста заглавия щёлкните мышью</a:t>
            </a:r>
          </a:p>
        </p:txBody>
      </p:sp>
      <p:sp>
        <p:nvSpPr>
          <p:cNvPr id="246" name="PlaceHolder 4"/>
          <p:cNvSpPr>
            <a:spLocks noGrp="1"/>
          </p:cNvSpPr>
          <p:nvPr>
            <p:ph type="body"/>
          </p:nvPr>
        </p:nvSpPr>
        <p:spPr bwMode="auto"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en-GB" sz="3200" b="0" strike="noStrike" spc="-1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en-GB" sz="3200" b="0" strike="noStrike" spc="-1">
                <a:solidFill>
                  <a:srgbClr val="000000"/>
                </a:solidFill>
                <a:latin typeface="Calibri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en-GB" sz="3200" b="0" strike="noStrike" spc="-1">
                <a:solidFill>
                  <a:srgbClr val="000000"/>
                </a:solidFill>
                <a:latin typeface="Calibri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en-GB" sz="3200" b="0" strike="noStrike" spc="-1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en-GB" sz="2000" b="0" strike="noStrike" spc="-1">
                <a:solidFill>
                  <a:srgbClr val="000000"/>
                </a:solidFill>
                <a:latin typeface="Calibri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en-GB" sz="2000" b="0" strike="noStrike" spc="-1">
                <a:solidFill>
                  <a:srgbClr val="000000"/>
                </a:solidFill>
                <a:latin typeface="Calibri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en-GB" sz="2000" b="0" strike="noStrike" spc="-1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83" name="PlaceHolder 1"/>
          <p:cNvSpPr>
            <a:spLocks noGrp="1"/>
          </p:cNvSpPr>
          <p:nvPr>
            <p:ph type="dt"/>
          </p:nvPr>
        </p:nvSpPr>
        <p:spPr bwMode="auto">
          <a:xfrm>
            <a:off x="457200" y="4767120"/>
            <a:ext cx="2133360" cy="2736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>
              <a:defRPr/>
            </a:pPr>
            <a:endParaRPr lang="ru-RU" sz="2400" b="0" strike="noStrike" spc="-1">
              <a:latin typeface="Times New Roman"/>
            </a:endParaRPr>
          </a:p>
        </p:txBody>
      </p:sp>
      <p:sp>
        <p:nvSpPr>
          <p:cNvPr id="284" name="PlaceHolder 2"/>
          <p:cNvSpPr>
            <a:spLocks noGrp="1"/>
          </p:cNvSpPr>
          <p:nvPr>
            <p:ph type="ftr"/>
          </p:nvPr>
        </p:nvSpPr>
        <p:spPr bwMode="auto">
          <a:xfrm>
            <a:off x="3124080" y="4767120"/>
            <a:ext cx="2895120" cy="2736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>
              <a:defRPr/>
            </a:pPr>
            <a:endParaRPr lang="ru-RU" sz="2400" b="0" strike="noStrike" spc="-1">
              <a:latin typeface="Times New Roman"/>
            </a:endParaRPr>
          </a:p>
        </p:txBody>
      </p:sp>
      <p:sp>
        <p:nvSpPr>
          <p:cNvPr id="285" name="PlaceHolder 3"/>
          <p:cNvSpPr>
            <a:spLocks noGrp="1"/>
          </p:cNvSpPr>
          <p:nvPr>
            <p:ph type="sldNum"/>
          </p:nvPr>
        </p:nvSpPr>
        <p:spPr bwMode="auto">
          <a:xfrm>
            <a:off x="8472600" y="4663440"/>
            <a:ext cx="548280" cy="393120"/>
          </a:xfrm>
          <a:prstGeom prst="rect">
            <a:avLst/>
          </a:prstGeom>
          <a:noFill/>
          <a:ln w="0">
            <a:noFill/>
          </a:ln>
        </p:spPr>
        <p:txBody>
          <a:bodyPr lIns="88920" tIns="88920" rIns="88920" bIns="88920" anchor="ctr">
            <a:noAutofit/>
          </a:bodyPr>
          <a:lstStyle/>
          <a:p>
            <a:pPr>
              <a:defRPr/>
            </a:pPr>
            <a:endParaRPr lang="ru-RU" sz="2400" b="0" strike="noStrike" spc="-1">
              <a:latin typeface="Times New Roman"/>
            </a:endParaRPr>
          </a:p>
        </p:txBody>
      </p:sp>
      <p:sp>
        <p:nvSpPr>
          <p:cNvPr id="286" name="PlaceHolder 4"/>
          <p:cNvSpPr>
            <a:spLocks noGrp="1"/>
          </p:cNvSpPr>
          <p:nvPr>
            <p:ph type="title"/>
          </p:nvPr>
        </p:nvSpPr>
        <p:spPr bwMode="auto"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defRPr/>
            </a:pPr>
            <a:r>
              <a:rPr lang="en-GB" sz="1100" b="0" strike="noStrike" spc="-1">
                <a:solidFill>
                  <a:srgbClr val="FFFFFF"/>
                </a:solidFill>
                <a:latin typeface="Calibri"/>
              </a:rPr>
              <a:t>Для правки текста заглавия щёлкните мышью</a:t>
            </a:r>
          </a:p>
        </p:txBody>
      </p:sp>
      <p:sp>
        <p:nvSpPr>
          <p:cNvPr id="287" name="PlaceHolder 5"/>
          <p:cNvSpPr>
            <a:spLocks noGrp="1"/>
          </p:cNvSpPr>
          <p:nvPr>
            <p:ph type="body"/>
          </p:nvPr>
        </p:nvSpPr>
        <p:spPr bwMode="auto"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en-GB" sz="11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en-GB" sz="11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en-GB" sz="11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en-GB" sz="11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en-GB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en-GB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en-GB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24" name="Text Box 4"/>
          <p:cNvSpPr/>
          <p:nvPr/>
        </p:nvSpPr>
        <p:spPr bwMode="auto">
          <a:xfrm>
            <a:off x="3124080" y="4767120"/>
            <a:ext cx="2895120" cy="27360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5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05920"/>
            <a:ext cx="8222760" cy="1071360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 numCol="1" spcCol="0" anchor="t">
            <a:noAutofit/>
          </a:bodyPr>
          <a:lstStyle/>
          <a:p>
            <a:pPr algn="ctr">
              <a:lnSpc>
                <a:spcPct val="100000"/>
              </a:lnSpc>
              <a:buNone/>
              <a:defRPr/>
            </a:pPr>
            <a:r>
              <a:rPr lang="ru-RU" sz="4400" b="0" strike="noStrike" spc="-1">
                <a:solidFill>
                  <a:srgbClr val="000000"/>
                </a:solidFill>
                <a:latin typeface="Calibri"/>
                <a:ea typeface="Arial Unicode MS"/>
              </a:rPr>
              <a:t>Образец заголовка</a:t>
            </a:r>
            <a:endParaRPr lang="en-GB" sz="44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26" name="PlaceHolder 2"/>
          <p:cNvSpPr>
            <a:spLocks noGrp="1"/>
          </p:cNvSpPr>
          <p:nvPr>
            <p:ph type="dt"/>
          </p:nvPr>
        </p:nvSpPr>
        <p:spPr bwMode="auto">
          <a:xfrm>
            <a:off x="457200" y="4767120"/>
            <a:ext cx="2126880" cy="3402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numCol="1" spcCol="0" anchor="t">
            <a:noAutofit/>
          </a:bodyPr>
          <a:lstStyle/>
          <a:p>
            <a:pPr>
              <a:defRPr/>
            </a:pPr>
            <a:endParaRPr lang="ru-RU" sz="2400" b="0" strike="noStrike" spc="-1">
              <a:latin typeface="Times New Roman"/>
            </a:endParaRPr>
          </a:p>
        </p:txBody>
      </p:sp>
      <p:sp>
        <p:nvSpPr>
          <p:cNvPr id="327" name="PlaceHolder 3"/>
          <p:cNvSpPr>
            <a:spLocks noGrp="1"/>
          </p:cNvSpPr>
          <p:nvPr>
            <p:ph type="sldNum"/>
          </p:nvPr>
        </p:nvSpPr>
        <p:spPr bwMode="auto">
          <a:xfrm>
            <a:off x="6553080" y="4767120"/>
            <a:ext cx="2126880" cy="3402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numCol="1" spcCol="0" anchor="t">
            <a:noAutofit/>
          </a:bodyPr>
          <a:lstStyle/>
          <a:p>
            <a:pPr>
              <a:defRPr/>
            </a:pPr>
            <a:endParaRPr lang="ru-RU" sz="2400" b="0" strike="noStrike" spc="-1">
              <a:latin typeface="Times New Roman"/>
            </a:endParaRPr>
          </a:p>
        </p:txBody>
      </p:sp>
      <p:sp>
        <p:nvSpPr>
          <p:cNvPr id="328" name="PlaceHolder 4"/>
          <p:cNvSpPr>
            <a:spLocks noGrp="1"/>
          </p:cNvSpPr>
          <p:nvPr>
            <p:ph type="body"/>
          </p:nvPr>
        </p:nvSpPr>
        <p:spPr bwMode="auto"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en-GB" sz="3200" b="0" strike="noStrike" spc="-1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en-GB" sz="3200" b="0" strike="noStrike" spc="-1">
                <a:solidFill>
                  <a:srgbClr val="000000"/>
                </a:solidFill>
                <a:latin typeface="Calibri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en-GB" sz="3200" b="0" strike="noStrike" spc="-1">
                <a:solidFill>
                  <a:srgbClr val="000000"/>
                </a:solidFill>
                <a:latin typeface="Calibri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en-GB" sz="3200" b="0" strike="noStrike" spc="-1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en-GB" sz="2000" b="0" strike="noStrike" spc="-1">
                <a:solidFill>
                  <a:srgbClr val="000000"/>
                </a:solidFill>
                <a:latin typeface="Calibri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en-GB" sz="2000" b="0" strike="noStrike" spc="-1">
                <a:solidFill>
                  <a:srgbClr val="000000"/>
                </a:solidFill>
                <a:latin typeface="Calibri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en-GB" sz="2000" b="0" strike="noStrike" spc="-1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9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11" Type="http://schemas.openxmlformats.org/officeDocument/2006/relationships/image" Target="../media/image33.jp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1.png"/><Relationship Id="rId18" Type="http://schemas.openxmlformats.org/officeDocument/2006/relationships/image" Target="../media/image50.png"/><Relationship Id="rId3" Type="http://schemas.openxmlformats.org/officeDocument/2006/relationships/image" Target="../media/image37.png"/><Relationship Id="rId21" Type="http://schemas.openxmlformats.org/officeDocument/2006/relationships/image" Target="../media/image32.png"/><Relationship Id="rId7" Type="http://schemas.openxmlformats.org/officeDocument/2006/relationships/image" Target="../media/image41.png"/><Relationship Id="rId12" Type="http://schemas.openxmlformats.org/officeDocument/2006/relationships/image" Target="../media/image45.png"/><Relationship Id="rId17" Type="http://schemas.openxmlformats.org/officeDocument/2006/relationships/image" Target="../media/image49.png"/><Relationship Id="rId2" Type="http://schemas.openxmlformats.org/officeDocument/2006/relationships/image" Target="../media/image36.jpg"/><Relationship Id="rId16" Type="http://schemas.openxmlformats.org/officeDocument/2006/relationships/image" Target="../media/image48.png"/><Relationship Id="rId20" Type="http://schemas.openxmlformats.org/officeDocument/2006/relationships/image" Target="../media/image30.png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40.png"/><Relationship Id="rId11" Type="http://schemas.openxmlformats.org/officeDocument/2006/relationships/image" Target="../media/image44.png"/><Relationship Id="rId5" Type="http://schemas.openxmlformats.org/officeDocument/2006/relationships/image" Target="../media/image39.png"/><Relationship Id="rId15" Type="http://schemas.openxmlformats.org/officeDocument/2006/relationships/image" Target="../media/image47.png"/><Relationship Id="rId10" Type="http://schemas.openxmlformats.org/officeDocument/2006/relationships/image" Target="../media/image43.png"/><Relationship Id="rId19" Type="http://schemas.openxmlformats.org/officeDocument/2006/relationships/image" Target="../media/image51.png"/><Relationship Id="rId4" Type="http://schemas.openxmlformats.org/officeDocument/2006/relationships/image" Target="../media/image38.png"/><Relationship Id="rId9" Type="http://schemas.openxmlformats.org/officeDocument/2006/relationships/image" Target="../media/image42.png"/><Relationship Id="rId14" Type="http://schemas.openxmlformats.org/officeDocument/2006/relationships/image" Target="../media/image46.png"/><Relationship Id="rId22" Type="http://schemas.openxmlformats.org/officeDocument/2006/relationships/image" Target="../media/image5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3.xml"/><Relationship Id="rId5" Type="http://schemas.openxmlformats.org/officeDocument/2006/relationships/image" Target="../media/image56.jpg"/><Relationship Id="rId4" Type="http://schemas.openxmlformats.org/officeDocument/2006/relationships/image" Target="../media/image5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6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7" Type="http://schemas.openxmlformats.org/officeDocument/2006/relationships/image" Target="../media/image64.jpg"/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61.xml"/><Relationship Id="rId6" Type="http://schemas.openxmlformats.org/officeDocument/2006/relationships/image" Target="../media/image63.png"/><Relationship Id="rId5" Type="http://schemas.openxmlformats.org/officeDocument/2006/relationships/image" Target="../media/image62.jpg"/><Relationship Id="rId4" Type="http://schemas.openxmlformats.org/officeDocument/2006/relationships/image" Target="../media/image61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g"/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85.xml"/><Relationship Id="rId6" Type="http://schemas.openxmlformats.org/officeDocument/2006/relationships/image" Target="../media/image69.jpg"/><Relationship Id="rId5" Type="http://schemas.openxmlformats.org/officeDocument/2006/relationships/image" Target="../media/image68.jpg"/><Relationship Id="rId4" Type="http://schemas.openxmlformats.org/officeDocument/2006/relationships/image" Target="../media/image67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73.xml"/><Relationship Id="rId4" Type="http://schemas.openxmlformats.org/officeDocument/2006/relationships/image" Target="../media/image7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Word1.doc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g"/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73.xml"/><Relationship Id="rId4" Type="http://schemas.openxmlformats.org/officeDocument/2006/relationships/image" Target="../media/image75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g"/><Relationship Id="rId2" Type="http://schemas.openxmlformats.org/officeDocument/2006/relationships/image" Target="../media/image76.jpg"/><Relationship Id="rId1" Type="http://schemas.openxmlformats.org/officeDocument/2006/relationships/slideLayout" Target="../slideLayouts/slideLayout73.xml"/><Relationship Id="rId4" Type="http://schemas.openxmlformats.org/officeDocument/2006/relationships/image" Target="../media/image78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g"/><Relationship Id="rId2" Type="http://schemas.openxmlformats.org/officeDocument/2006/relationships/image" Target="../media/image79.jpg"/><Relationship Id="rId1" Type="http://schemas.openxmlformats.org/officeDocument/2006/relationships/slideLayout" Target="../slideLayouts/slideLayout73.xml"/><Relationship Id="rId4" Type="http://schemas.openxmlformats.org/officeDocument/2006/relationships/image" Target="../media/image81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10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g"/><Relationship Id="rId7" Type="http://schemas.openxmlformats.org/officeDocument/2006/relationships/image" Target="../media/image89.jpg"/><Relationship Id="rId2" Type="http://schemas.openxmlformats.org/officeDocument/2006/relationships/image" Target="../media/image84.jpg"/><Relationship Id="rId1" Type="http://schemas.openxmlformats.org/officeDocument/2006/relationships/slideLayout" Target="../slideLayouts/slideLayout73.xml"/><Relationship Id="rId6" Type="http://schemas.openxmlformats.org/officeDocument/2006/relationships/image" Target="../media/image88.jpg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3.xml"/><Relationship Id="rId4" Type="http://schemas.openxmlformats.org/officeDocument/2006/relationships/image" Target="../media/image9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7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jpg"/><Relationship Id="rId1" Type="http://schemas.openxmlformats.org/officeDocument/2006/relationships/slideLayout" Target="../slideLayouts/slideLayout7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7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9.jpg"/><Relationship Id="rId1" Type="http://schemas.openxmlformats.org/officeDocument/2006/relationships/slideLayout" Target="../slideLayouts/slideLayout7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jpg"/><Relationship Id="rId1" Type="http://schemas.openxmlformats.org/officeDocument/2006/relationships/slideLayout" Target="../slideLayouts/slideLayout7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jpg"/><Relationship Id="rId2" Type="http://schemas.openxmlformats.org/officeDocument/2006/relationships/image" Target="../media/image102.jpg"/><Relationship Id="rId1" Type="http://schemas.openxmlformats.org/officeDocument/2006/relationships/slideLayout" Target="../slideLayouts/slideLayout7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104.jpg"/><Relationship Id="rId1" Type="http://schemas.openxmlformats.org/officeDocument/2006/relationships/slideLayout" Target="../slideLayouts/slideLayout7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jpg"/><Relationship Id="rId1" Type="http://schemas.openxmlformats.org/officeDocument/2006/relationships/slideLayout" Target="../slideLayouts/slideLayout7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107.jpg"/><Relationship Id="rId1" Type="http://schemas.openxmlformats.org/officeDocument/2006/relationships/slideLayout" Target="../slideLayouts/slideLayout73.xml"/><Relationship Id="rId4" Type="http://schemas.openxmlformats.org/officeDocument/2006/relationships/image" Target="../media/image109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7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7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6.jp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65" name="Picture 1"/>
          <p:cNvPicPr/>
          <p:nvPr/>
        </p:nvPicPr>
        <p:blipFill>
          <a:blip r:embed="rId2"/>
          <a:stretch/>
        </p:blipFill>
        <p:spPr bwMode="auto">
          <a:xfrm>
            <a:off x="0" y="101160"/>
            <a:ext cx="9235800" cy="5143320"/>
          </a:xfrm>
          <a:prstGeom prst="rect">
            <a:avLst/>
          </a:prstGeom>
          <a:ln w="9525">
            <a:noFill/>
          </a:ln>
        </p:spPr>
      </p:pic>
      <p:sp>
        <p:nvSpPr>
          <p:cNvPr id="366" name="AutoShape 2"/>
          <p:cNvSpPr/>
          <p:nvPr/>
        </p:nvSpPr>
        <p:spPr bwMode="auto">
          <a:xfrm>
            <a:off x="128520" y="1358640"/>
            <a:ext cx="8308440" cy="194148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8840" tIns="39600" rIns="78840" bIns="39600" anchor="t">
            <a:noAutofit/>
          </a:bodyPr>
          <a:lstStyle/>
          <a:p>
            <a:pPr algn="ctr">
              <a:lnSpc>
                <a:spcPct val="150000"/>
              </a:lnSpc>
              <a:buNone/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</a:tabLst>
              <a:defRPr/>
            </a:pPr>
            <a:r>
              <a:rPr lang="ru-RU" sz="2300" b="1" strike="noStrike" spc="-1">
                <a:solidFill>
                  <a:srgbClr val="000080"/>
                </a:solidFill>
                <a:latin typeface="Arial"/>
                <a:ea typeface="Microsoft YaHei"/>
              </a:rPr>
              <a:t> </a:t>
            </a:r>
            <a:endParaRPr lang="ru-RU" sz="2300" b="0" strike="noStrike" spc="-1">
              <a:latin typeface="Arial"/>
            </a:endParaRPr>
          </a:p>
          <a:p>
            <a:pPr algn="ctr">
              <a:lnSpc>
                <a:spcPct val="150000"/>
              </a:lnSpc>
              <a:buNone/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</a:tabLst>
              <a:defRPr/>
            </a:pPr>
            <a:r>
              <a:rPr lang="ru-RU" sz="2300" b="1" strike="noStrike" spc="-1">
                <a:solidFill>
                  <a:srgbClr val="000080"/>
                </a:solidFill>
                <a:latin typeface="Arial"/>
                <a:ea typeface="Microsoft YaHei"/>
              </a:rPr>
              <a:t>                                                                       </a:t>
            </a:r>
            <a:endParaRPr lang="ru-RU" sz="2300" b="0" strike="noStrike" spc="-1">
              <a:latin typeface="Arial"/>
            </a:endParaRPr>
          </a:p>
        </p:txBody>
      </p:sp>
      <p:sp>
        <p:nvSpPr>
          <p:cNvPr id="367" name="AutoShape 3"/>
          <p:cNvSpPr/>
          <p:nvPr/>
        </p:nvSpPr>
        <p:spPr bwMode="auto">
          <a:xfrm>
            <a:off x="482760" y="4397040"/>
            <a:ext cx="4660560" cy="57456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8840" tIns="56520" rIns="78840" bIns="39600" anchor="t">
            <a:noAutofit/>
          </a:bodyPr>
          <a:lstStyle/>
          <a:p>
            <a:pPr>
              <a:lnSpc>
                <a:spcPct val="100000"/>
              </a:lnSpc>
              <a:buNone/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</a:tabLst>
              <a:defRPr/>
            </a:pPr>
            <a:r>
              <a:rPr lang="ru-RU" sz="1800" b="1" strike="noStrike" spc="-1">
                <a:solidFill>
                  <a:srgbClr val="000000"/>
                </a:solidFill>
                <a:latin typeface="Arial"/>
                <a:ea typeface="Microsoft YaHei"/>
              </a:rPr>
              <a:t>Богданова Наталья Алексеевна</a:t>
            </a:r>
            <a:r>
              <a:rPr lang="ru-RU" sz="18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,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</a:tabLst>
              <a:defRPr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Глава Белозерского муниципального округа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368" name="Freeform 4"/>
          <p:cNvSpPr/>
          <p:nvPr/>
        </p:nvSpPr>
        <p:spPr bwMode="auto">
          <a:xfrm>
            <a:off x="1362240" y="-29880"/>
            <a:ext cx="5841720" cy="22464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69" name="Picture 5"/>
          <p:cNvPicPr/>
          <p:nvPr/>
        </p:nvPicPr>
        <p:blipFill>
          <a:blip r:embed="rId3"/>
          <a:stretch/>
        </p:blipFill>
        <p:spPr bwMode="auto">
          <a:xfrm>
            <a:off x="200160" y="101160"/>
            <a:ext cx="1060200" cy="771120"/>
          </a:xfrm>
          <a:prstGeom prst="rect">
            <a:avLst/>
          </a:prstGeom>
          <a:ln w="9525">
            <a:noFill/>
          </a:ln>
        </p:spPr>
      </p:pic>
      <p:sp>
        <p:nvSpPr>
          <p:cNvPr id="370" name="AutoShape 6"/>
          <p:cNvSpPr/>
          <p:nvPr/>
        </p:nvSpPr>
        <p:spPr bwMode="auto">
          <a:xfrm>
            <a:off x="417240" y="1578600"/>
            <a:ext cx="7167240" cy="170028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0280" tIns="39960" rIns="80280" bIns="39960" anchor="t">
            <a:spAutoFit/>
          </a:bodyPr>
          <a:lstStyle/>
          <a:p>
            <a:pPr algn="ctr">
              <a:lnSpc>
                <a:spcPct val="95000"/>
              </a:lnSpc>
              <a:buNone/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</a:tabLst>
              <a:defRPr/>
            </a:pPr>
            <a:r>
              <a:rPr lang="ru-RU" sz="2800" b="1" strike="noStrike" spc="-1">
                <a:solidFill>
                  <a:srgbClr val="000000"/>
                </a:solidFill>
                <a:latin typeface="Arial"/>
                <a:ea typeface="Microsoft YaHei"/>
              </a:rPr>
              <a:t>О реализации в 2024 году </a:t>
            </a:r>
            <a:endParaRPr lang="ru-RU" sz="2800" b="0" strike="noStrike" spc="-1">
              <a:latin typeface="Arial"/>
            </a:endParaRPr>
          </a:p>
          <a:p>
            <a:pPr algn="ctr">
              <a:lnSpc>
                <a:spcPct val="95000"/>
              </a:lnSpc>
              <a:buNone/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</a:tabLst>
              <a:defRPr/>
            </a:pPr>
            <a:r>
              <a:rPr lang="ru-RU" sz="2800" b="1" strike="noStrike" spc="-1">
                <a:solidFill>
                  <a:srgbClr val="000000"/>
                </a:solidFill>
                <a:latin typeface="Arial"/>
                <a:ea typeface="Microsoft YaHei"/>
              </a:rPr>
              <a:t>Плана комплексного развития Белозерского муниципального округа</a:t>
            </a:r>
            <a:endParaRPr lang="ru-RU" sz="2800" b="0" strike="noStrike" spc="-1">
              <a:latin typeface="Arial"/>
            </a:endParaRPr>
          </a:p>
          <a:p>
            <a:pPr algn="ctr">
              <a:lnSpc>
                <a:spcPct val="95000"/>
              </a:lnSpc>
              <a:buNone/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</a:tabLst>
              <a:defRPr/>
            </a:pPr>
            <a:r>
              <a:rPr lang="ru-RU" sz="2800" b="1" strike="noStrike" spc="-1">
                <a:solidFill>
                  <a:srgbClr val="000000"/>
                </a:solidFill>
                <a:latin typeface="Arial"/>
                <a:ea typeface="Microsoft YaHei"/>
              </a:rPr>
              <a:t>Курганской области</a:t>
            </a:r>
            <a:endParaRPr lang="ru-RU" sz="2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33" name="Text Box 2"/>
          <p:cNvSpPr/>
          <p:nvPr/>
        </p:nvSpPr>
        <p:spPr bwMode="auto">
          <a:xfrm>
            <a:off x="851400" y="-19080"/>
            <a:ext cx="8206200" cy="381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4" name="Прямоугольник 13"/>
          <p:cNvSpPr/>
          <p:nvPr/>
        </p:nvSpPr>
        <p:spPr bwMode="auto">
          <a:xfrm>
            <a:off x="2696760" y="1419480"/>
            <a:ext cx="591120" cy="257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  <a:defRPr/>
            </a:pPr>
            <a:r>
              <a:rPr lang="ru-RU" sz="1100" b="1" strike="noStrike" spc="-1">
                <a:solidFill>
                  <a:srgbClr val="FFFFFF"/>
                </a:solidFill>
                <a:latin typeface="Arial"/>
                <a:ea typeface="Microsoft YaHei"/>
              </a:rPr>
              <a:t>9,3 га </a:t>
            </a:r>
            <a:endParaRPr lang="ru-RU" sz="1100" b="0" strike="noStrike" spc="-1">
              <a:latin typeface="Arial"/>
            </a:endParaRPr>
          </a:p>
        </p:txBody>
      </p:sp>
      <p:sp>
        <p:nvSpPr>
          <p:cNvPr id="435" name="Прямоугольник 5"/>
          <p:cNvSpPr/>
          <p:nvPr/>
        </p:nvSpPr>
        <p:spPr bwMode="auto">
          <a:xfrm>
            <a:off x="3484440" y="1130400"/>
            <a:ext cx="5239800" cy="318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  <a:defRPr/>
            </a:pPr>
            <a:r>
              <a:rPr lang="ru-RU" sz="1500" b="1" strike="noStrike" spc="-1">
                <a:solidFill>
                  <a:srgbClr val="000000"/>
                </a:solidFill>
                <a:latin typeface="Arial"/>
                <a:ea typeface="Microsoft YaHei"/>
              </a:rPr>
              <a:t> </a:t>
            </a:r>
            <a:r>
              <a:rPr lang="ru-RU" sz="15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 </a:t>
            </a:r>
            <a:endParaRPr lang="ru-RU" sz="1500" b="0" strike="noStrike" spc="-1">
              <a:latin typeface="Arial"/>
            </a:endParaRPr>
          </a:p>
        </p:txBody>
      </p:sp>
      <p:pic>
        <p:nvPicPr>
          <p:cNvPr id="436" name="Рисунок 4"/>
          <p:cNvPicPr/>
          <p:nvPr/>
        </p:nvPicPr>
        <p:blipFill>
          <a:blip r:embed="rId2"/>
          <a:stretch/>
        </p:blipFill>
        <p:spPr bwMode="auto">
          <a:xfrm>
            <a:off x="698040" y="903960"/>
            <a:ext cx="2591640" cy="1802520"/>
          </a:xfrm>
          <a:prstGeom prst="rect">
            <a:avLst/>
          </a:prstGeom>
          <a:ln w="0">
            <a:noFill/>
          </a:ln>
        </p:spPr>
      </p:pic>
      <p:sp>
        <p:nvSpPr>
          <p:cNvPr id="437" name="TextBox 485001546"/>
          <p:cNvSpPr/>
          <p:nvPr/>
        </p:nvSpPr>
        <p:spPr bwMode="auto">
          <a:xfrm>
            <a:off x="3677760" y="897793"/>
            <a:ext cx="4854599" cy="167675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Overflow="overflow" horzOverflow="overflow" numCol="1" spcCol="0" anchor="t">
            <a:spAutoFit/>
          </a:bodyPr>
          <a:lstStyle/>
          <a:p>
            <a:pPr>
              <a:lnSpc>
                <a:spcPct val="100000"/>
              </a:lnSpc>
              <a:buNone/>
              <a:defRPr/>
            </a:pPr>
            <a:r>
              <a:rPr lang="ru-RU" sz="1300" b="1" strike="noStrike" spc="-1">
                <a:solidFill>
                  <a:srgbClr val="000000"/>
                </a:solidFill>
                <a:latin typeface="Arial"/>
                <a:ea typeface="Microsoft YaHei"/>
              </a:rPr>
              <a:t>Создание и развитие овцеводческой фермы мясного направления</a:t>
            </a:r>
            <a:r>
              <a:rPr lang="ru-RU" sz="13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 (реализуется)</a:t>
            </a:r>
            <a:endParaRPr lang="ru-RU" sz="13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defRPr/>
            </a:pPr>
            <a:r>
              <a:rPr lang="ru-RU" sz="13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Инициатор – КФХ «Победа»</a:t>
            </a:r>
            <a:endParaRPr lang="ru-RU" sz="13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defRPr/>
            </a:pPr>
            <a:r>
              <a:rPr lang="ru-RU" sz="1300" b="0" strike="noStrike" spc="-1">
                <a:solidFill>
                  <a:srgbClr val="000000"/>
                </a:solidFill>
                <a:latin typeface="Arial"/>
                <a:ea typeface="Arial"/>
              </a:rPr>
              <a:t>Инвестиции – 5,06 млн. руб. </a:t>
            </a:r>
            <a:endParaRPr lang="ru-RU" sz="13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defRPr/>
            </a:pPr>
            <a:r>
              <a:rPr lang="ru-RU" sz="1300" b="0" strike="noStrike" spc="-1">
                <a:solidFill>
                  <a:srgbClr val="000000"/>
                </a:solidFill>
                <a:latin typeface="Arial"/>
                <a:ea typeface="Arial"/>
              </a:rPr>
              <a:t>Количество новых рабочих мест – 2</a:t>
            </a:r>
            <a:endParaRPr lang="ru-RU" sz="13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defRPr/>
            </a:pPr>
            <a:r>
              <a:rPr lang="ru-RU" sz="13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Поголовье – 173 гол. овец</a:t>
            </a:r>
            <a:endParaRPr lang="ru-RU" sz="13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defRPr/>
            </a:pPr>
            <a:r>
              <a:rPr lang="ru-RU" sz="13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Срок реализации – 2024 - 2026 гг.</a:t>
            </a:r>
            <a:endParaRPr lang="ru-RU" sz="13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defRPr/>
            </a:pPr>
            <a:r>
              <a:rPr lang="ru-RU" sz="13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Место реализации: д. Екимово</a:t>
            </a:r>
            <a:endParaRPr lang="ru-RU" sz="1300" b="0" strike="noStrike" spc="-1">
              <a:latin typeface="Arial"/>
            </a:endParaRPr>
          </a:p>
        </p:txBody>
      </p:sp>
      <p:sp>
        <p:nvSpPr>
          <p:cNvPr id="438" name="CustomShape 1"/>
          <p:cNvSpPr/>
          <p:nvPr/>
        </p:nvSpPr>
        <p:spPr bwMode="auto">
          <a:xfrm>
            <a:off x="412200" y="111240"/>
            <a:ext cx="8441280" cy="51984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358DC1"/>
          </a:solidFill>
          <a:ln w="9360">
            <a:solidFill>
              <a:srgbClr val="3465A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Overflow="overflow" horzOverflow="overflow" lIns="63720" tIns="32040" rIns="63720" bIns="32040" numCol="1" spcCol="0" anchor="ctr">
            <a:noAutofit/>
          </a:bodyPr>
          <a:lstStyle/>
          <a:p>
            <a:pPr algn="ctr">
              <a:lnSpc>
                <a:spcPct val="100000"/>
              </a:lnSpc>
              <a:buNone/>
              <a:defRPr/>
            </a:pPr>
            <a:r>
              <a:rPr lang="ru-RU" sz="2300" b="1" strike="noStrike" spc="-1">
                <a:solidFill>
                  <a:srgbClr val="FFFFFF"/>
                </a:solidFill>
                <a:latin typeface="Arial"/>
                <a:ea typeface="Arial"/>
              </a:rPr>
              <a:t>Инвестиционные проекты</a:t>
            </a:r>
            <a:endParaRPr lang="ru-RU" sz="2300" b="0" strike="noStrike" spc="-1">
              <a:latin typeface="Arial"/>
            </a:endParaRPr>
          </a:p>
        </p:txBody>
      </p:sp>
      <p:sp>
        <p:nvSpPr>
          <p:cNvPr id="439" name="Freeform 2"/>
          <p:cNvSpPr/>
          <p:nvPr/>
        </p:nvSpPr>
        <p:spPr bwMode="auto">
          <a:xfrm>
            <a:off x="432720" y="676800"/>
            <a:ext cx="8400240" cy="468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579D1C"/>
          </a:solidFill>
          <a:ln w="9360">
            <a:solidFill>
              <a:srgbClr val="579D1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40" name="Рисунок 3"/>
          <p:cNvPicPr/>
          <p:nvPr/>
        </p:nvPicPr>
        <p:blipFill>
          <a:blip r:embed="rId3"/>
          <a:stretch/>
        </p:blipFill>
        <p:spPr bwMode="auto">
          <a:xfrm>
            <a:off x="689040" y="2878560"/>
            <a:ext cx="2648519" cy="1800000"/>
          </a:xfrm>
          <a:prstGeom prst="rect">
            <a:avLst/>
          </a:prstGeom>
          <a:ln w="0">
            <a:noFill/>
          </a:ln>
        </p:spPr>
      </p:pic>
      <p:sp>
        <p:nvSpPr>
          <p:cNvPr id="441" name="Прямоугольник 15"/>
          <p:cNvSpPr/>
          <p:nvPr/>
        </p:nvSpPr>
        <p:spPr bwMode="auto">
          <a:xfrm>
            <a:off x="3728518" y="3120840"/>
            <a:ext cx="4612680" cy="147719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  <a:defRPr/>
            </a:pPr>
            <a:r>
              <a:rPr lang="ru-RU" sz="1300" b="1" strike="noStrike" spc="-1">
                <a:solidFill>
                  <a:srgbClr val="000000"/>
                </a:solidFill>
                <a:latin typeface="Arial"/>
                <a:ea typeface="Microsoft YaHei"/>
              </a:rPr>
              <a:t>Приобретение пчелосемей и инвентаря </a:t>
            </a:r>
            <a:r>
              <a:rPr lang="ru-RU" sz="13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(реализован)</a:t>
            </a:r>
            <a:endParaRPr lang="ru-RU" sz="13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defRPr/>
            </a:pPr>
            <a:r>
              <a:rPr lang="ru-RU" sz="13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Инициатор – ИП Маклай Алексей Александрович</a:t>
            </a:r>
            <a:endParaRPr lang="ru-RU" sz="13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defRPr/>
            </a:pPr>
            <a:r>
              <a:rPr lang="ru-RU" sz="1300" b="0" strike="noStrike" spc="-1">
                <a:solidFill>
                  <a:srgbClr val="000000"/>
                </a:solidFill>
                <a:latin typeface="Arial"/>
                <a:ea typeface="Arial"/>
              </a:rPr>
              <a:t>Инвестиции – 1,68 млн. руб.</a:t>
            </a:r>
            <a:endParaRPr lang="ru-RU" sz="13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defRPr/>
            </a:pPr>
            <a:r>
              <a:rPr lang="ru-RU" sz="1300" b="0" strike="noStrike" spc="-1">
                <a:solidFill>
                  <a:srgbClr val="000000"/>
                </a:solidFill>
                <a:latin typeface="Arial"/>
                <a:ea typeface="Arial"/>
              </a:rPr>
              <a:t>60 пчелосемей </a:t>
            </a:r>
            <a:endParaRPr lang="ru-RU" sz="13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defRPr/>
            </a:pPr>
            <a:r>
              <a:rPr lang="ru-RU" sz="1300" b="0" strike="noStrike" spc="-1">
                <a:solidFill>
                  <a:srgbClr val="000000"/>
                </a:solidFill>
                <a:latin typeface="Arial"/>
                <a:ea typeface="Arial"/>
              </a:rPr>
              <a:t>Количество новых рабочих мест – 1</a:t>
            </a:r>
            <a:endParaRPr lang="ru-RU" sz="13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defRPr/>
            </a:pPr>
            <a:r>
              <a:rPr lang="ru-RU" sz="13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Срок реализации – 2022 - 2024 гг.</a:t>
            </a:r>
            <a:endParaRPr lang="ru-RU" sz="13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defRPr/>
            </a:pPr>
            <a:r>
              <a:rPr lang="ru-RU" sz="13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Место реализации: д. Ягодная</a:t>
            </a:r>
            <a:endParaRPr lang="ru-RU" sz="1300" b="0" strike="noStrike" spc="-1">
              <a:latin typeface="Arial"/>
            </a:endParaRPr>
          </a:p>
        </p:txBody>
      </p:sp>
      <p:sp>
        <p:nvSpPr>
          <p:cNvPr id="442" name="CustomShape 10"/>
          <p:cNvSpPr/>
          <p:nvPr/>
        </p:nvSpPr>
        <p:spPr bwMode="auto">
          <a:xfrm>
            <a:off x="8712360" y="4731840"/>
            <a:ext cx="431280" cy="3596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2720" tIns="47160" rIns="72720" bIns="36360" anchor="t">
            <a:noAutofit/>
          </a:bodyPr>
          <a:lstStyle/>
          <a:p>
            <a:pPr>
              <a:lnSpc>
                <a:spcPct val="100000"/>
              </a:lnSpc>
              <a:buNone/>
              <a:defRPr/>
            </a:pPr>
            <a:r>
              <a:rPr lang="ru-RU" sz="1200" b="0" strike="noStrike" spc="-1">
                <a:solidFill>
                  <a:srgbClr val="000000"/>
                </a:solidFill>
                <a:latin typeface="Arial"/>
                <a:ea typeface="Arial"/>
              </a:rPr>
              <a:t>10</a:t>
            </a:r>
            <a:endParaRPr lang="ru-RU" sz="1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43" name="Прямоугольник 13"/>
          <p:cNvSpPr/>
          <p:nvPr/>
        </p:nvSpPr>
        <p:spPr bwMode="auto">
          <a:xfrm>
            <a:off x="2696760" y="1419480"/>
            <a:ext cx="591120" cy="257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  <a:defRPr/>
            </a:pPr>
            <a:r>
              <a:rPr lang="ru-RU" sz="1100" b="1" strike="noStrike" spc="-1">
                <a:solidFill>
                  <a:srgbClr val="FFFFFF"/>
                </a:solidFill>
                <a:latin typeface="Arial"/>
                <a:ea typeface="Microsoft YaHei"/>
              </a:rPr>
              <a:t>9,3 га </a:t>
            </a:r>
            <a:endParaRPr lang="ru-RU" sz="1100" b="0" strike="noStrike" spc="-1">
              <a:latin typeface="Arial"/>
            </a:endParaRPr>
          </a:p>
        </p:txBody>
      </p:sp>
      <p:sp>
        <p:nvSpPr>
          <p:cNvPr id="444" name="Прямоугольник 5"/>
          <p:cNvSpPr/>
          <p:nvPr/>
        </p:nvSpPr>
        <p:spPr bwMode="auto">
          <a:xfrm>
            <a:off x="3471840" y="1131480"/>
            <a:ext cx="5239800" cy="318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  <a:defRPr/>
            </a:pPr>
            <a:r>
              <a:rPr lang="ru-RU" sz="1500" b="1" strike="noStrike" spc="-1">
                <a:solidFill>
                  <a:srgbClr val="000000"/>
                </a:solidFill>
                <a:latin typeface="Arial"/>
                <a:ea typeface="Microsoft YaHei"/>
              </a:rPr>
              <a:t> </a:t>
            </a:r>
            <a:r>
              <a:rPr lang="ru-RU" sz="15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 </a:t>
            </a:r>
            <a:endParaRPr lang="ru-RU" sz="1500" b="0" strike="noStrike" spc="-1">
              <a:latin typeface="Arial"/>
            </a:endParaRPr>
          </a:p>
        </p:txBody>
      </p:sp>
      <p:sp>
        <p:nvSpPr>
          <p:cNvPr id="445" name="Прямоугольник 15"/>
          <p:cNvSpPr/>
          <p:nvPr/>
        </p:nvSpPr>
        <p:spPr bwMode="auto">
          <a:xfrm>
            <a:off x="3934799" y="1099034"/>
            <a:ext cx="4605120" cy="127907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  <a:defRPr/>
            </a:pPr>
            <a:r>
              <a:rPr lang="ru-RU" sz="1300" b="1" strike="noStrike" spc="-1">
                <a:solidFill>
                  <a:srgbClr val="000000"/>
                </a:solidFill>
                <a:latin typeface="Arial"/>
                <a:ea typeface="Microsoft YaHei"/>
              </a:rPr>
              <a:t>Открытие магазина «Пятёрочка» </a:t>
            </a:r>
            <a:r>
              <a:rPr lang="ru-RU" sz="1300" b="0" strike="noStrike" spc="0">
                <a:solidFill>
                  <a:srgbClr val="000000"/>
                </a:solidFill>
                <a:latin typeface="Arial"/>
                <a:ea typeface="Microsoft YaHei"/>
              </a:rPr>
              <a:t>(реализован)</a:t>
            </a:r>
            <a:endParaRPr sz="13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defRPr/>
            </a:pPr>
            <a:r>
              <a:rPr lang="ru-RU" sz="13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Инициатор – ООО «Агроторг»</a:t>
            </a:r>
            <a:endParaRPr lang="ru-RU" sz="13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defRPr/>
            </a:pPr>
            <a:r>
              <a:rPr lang="ru-RU" sz="13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Инвестиции – 8,0 млн. руб.</a:t>
            </a:r>
            <a:endParaRPr lang="ru-RU" sz="13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defRPr/>
            </a:pPr>
            <a:r>
              <a:rPr lang="ru-RU" sz="1300" b="0" strike="noStrike" spc="-1">
                <a:solidFill>
                  <a:srgbClr val="000000"/>
                </a:solidFill>
                <a:latin typeface="Arial"/>
                <a:ea typeface="Arial"/>
              </a:rPr>
              <a:t>Количество новых рабочих мест – 10  </a:t>
            </a:r>
            <a:r>
              <a:rPr lang="ru-RU" sz="1300" b="1" strike="noStrike" spc="-1">
                <a:solidFill>
                  <a:srgbClr val="000000"/>
                </a:solidFill>
                <a:latin typeface="Arial"/>
                <a:ea typeface="Arial"/>
              </a:rPr>
              <a:t>    </a:t>
            </a:r>
            <a:endParaRPr lang="ru-RU" sz="13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defRPr/>
            </a:pPr>
            <a:r>
              <a:rPr lang="ru-RU" sz="13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Срок реализации – 2024 г.</a:t>
            </a:r>
            <a:endParaRPr lang="ru-RU" sz="13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defRPr/>
            </a:pPr>
            <a:r>
              <a:rPr lang="ru-RU" sz="13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Место реализации: с. Белозерское</a:t>
            </a:r>
            <a:endParaRPr lang="ru-RU" sz="1300" b="0" strike="noStrike" spc="-1">
              <a:latin typeface="Arial"/>
            </a:endParaRPr>
          </a:p>
        </p:txBody>
      </p:sp>
      <p:pic>
        <p:nvPicPr>
          <p:cNvPr id="446" name="Рисунок 1"/>
          <p:cNvPicPr/>
          <p:nvPr/>
        </p:nvPicPr>
        <p:blipFill>
          <a:blip r:embed="rId2"/>
          <a:stretch/>
        </p:blipFill>
        <p:spPr bwMode="auto">
          <a:xfrm>
            <a:off x="386280" y="940320"/>
            <a:ext cx="2972160" cy="1638720"/>
          </a:xfrm>
          <a:prstGeom prst="rect">
            <a:avLst/>
          </a:prstGeom>
          <a:ln w="0">
            <a:noFill/>
          </a:ln>
        </p:spPr>
      </p:pic>
      <p:pic>
        <p:nvPicPr>
          <p:cNvPr id="447" name="Рисунок 12"/>
          <p:cNvPicPr/>
          <p:nvPr/>
        </p:nvPicPr>
        <p:blipFill>
          <a:blip r:embed="rId3"/>
          <a:stretch/>
        </p:blipFill>
        <p:spPr bwMode="auto">
          <a:xfrm>
            <a:off x="408240" y="2975760"/>
            <a:ext cx="2950200" cy="1567080"/>
          </a:xfrm>
          <a:prstGeom prst="rect">
            <a:avLst/>
          </a:prstGeom>
          <a:ln w="0">
            <a:noFill/>
          </a:ln>
        </p:spPr>
      </p:pic>
      <p:sp>
        <p:nvSpPr>
          <p:cNvPr id="448" name="Прямоугольник 2"/>
          <p:cNvSpPr/>
          <p:nvPr/>
        </p:nvSpPr>
        <p:spPr bwMode="auto">
          <a:xfrm>
            <a:off x="3934800" y="3084480"/>
            <a:ext cx="5218559" cy="127907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  <a:defRPr/>
            </a:pPr>
            <a:r>
              <a:rPr lang="ru-RU" sz="1300" b="1" strike="noStrike" spc="-1">
                <a:solidFill>
                  <a:srgbClr val="000000"/>
                </a:solidFill>
                <a:latin typeface="Arial"/>
                <a:ea typeface="Microsoft YaHei"/>
              </a:rPr>
              <a:t>Строительство торгового центра «Монетка»</a:t>
            </a:r>
            <a:r>
              <a:rPr lang="ru-RU" sz="1300" b="0" strike="noStrike" spc="0">
                <a:solidFill>
                  <a:srgbClr val="000000"/>
                </a:solidFill>
                <a:latin typeface="Arial"/>
                <a:ea typeface="Microsoft YaHei"/>
              </a:rPr>
              <a:t> (планируется) </a:t>
            </a:r>
            <a:r>
              <a:rPr lang="ru-RU" sz="13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Инициатор</a:t>
            </a:r>
            <a:r>
              <a:rPr lang="ru-RU" sz="1300" b="1" strike="noStrike" spc="-1">
                <a:solidFill>
                  <a:srgbClr val="000000"/>
                </a:solidFill>
                <a:latin typeface="Arial"/>
                <a:ea typeface="Microsoft YaHei"/>
              </a:rPr>
              <a:t> </a:t>
            </a:r>
            <a:r>
              <a:rPr lang="ru-RU" sz="1300" b="0" strike="noStrike" spc="-1">
                <a:solidFill>
                  <a:srgbClr val="000000"/>
                </a:solidFill>
                <a:latin typeface="Arial"/>
                <a:ea typeface="Arial"/>
              </a:rPr>
              <a:t>–</a:t>
            </a:r>
            <a:r>
              <a:rPr lang="ru-RU" sz="13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 ООО «Элемент-Трейд» </a:t>
            </a:r>
            <a:endParaRPr lang="ru-RU" sz="13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defRPr/>
            </a:pPr>
            <a:r>
              <a:rPr lang="ru-RU" sz="1300" b="0" strike="noStrike" spc="-1">
                <a:solidFill>
                  <a:srgbClr val="000000"/>
                </a:solidFill>
                <a:latin typeface="Arial"/>
                <a:ea typeface="Arial"/>
              </a:rPr>
              <a:t>Инвестиции – 40 млн. руб.</a:t>
            </a:r>
            <a:endParaRPr lang="ru-RU" sz="13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defRPr/>
            </a:pPr>
            <a:r>
              <a:rPr lang="ru-RU" sz="1300" b="0" strike="noStrike" spc="-1">
                <a:solidFill>
                  <a:srgbClr val="000000"/>
                </a:solidFill>
                <a:latin typeface="Arial"/>
                <a:ea typeface="Arial"/>
              </a:rPr>
              <a:t>Количество новых рабочих мест – 6</a:t>
            </a:r>
            <a:endParaRPr lang="ru-RU" sz="13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defRPr/>
            </a:pPr>
            <a:r>
              <a:rPr lang="ru-RU" sz="13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Срок реализации </a:t>
            </a:r>
            <a:r>
              <a:rPr lang="ru-RU" sz="1300" b="0" strike="noStrike" spc="-1">
                <a:solidFill>
                  <a:srgbClr val="000000"/>
                </a:solidFill>
                <a:latin typeface="Arial"/>
                <a:ea typeface="Arial"/>
              </a:rPr>
              <a:t>–</a:t>
            </a:r>
            <a:r>
              <a:rPr lang="ru-RU" sz="13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 2025 г.</a:t>
            </a:r>
            <a:endParaRPr lang="ru-RU" sz="13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defRPr/>
            </a:pPr>
            <a:r>
              <a:rPr lang="ru-RU" sz="13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Место реализации: с. Белозерское</a:t>
            </a:r>
            <a:endParaRPr lang="ru-RU" sz="1300" b="0" strike="noStrike" spc="-1">
              <a:latin typeface="Arial"/>
            </a:endParaRPr>
          </a:p>
        </p:txBody>
      </p:sp>
      <p:sp>
        <p:nvSpPr>
          <p:cNvPr id="449" name="CustomShape 1"/>
          <p:cNvSpPr/>
          <p:nvPr/>
        </p:nvSpPr>
        <p:spPr bwMode="auto">
          <a:xfrm>
            <a:off x="412200" y="111240"/>
            <a:ext cx="8441280" cy="51984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358DC1"/>
          </a:solidFill>
          <a:ln w="9360">
            <a:solidFill>
              <a:srgbClr val="3465A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Overflow="overflow" horzOverflow="overflow" lIns="63720" tIns="32040" rIns="63720" bIns="32040" numCol="1" spcCol="0" anchor="ctr">
            <a:noAutofit/>
          </a:bodyPr>
          <a:lstStyle/>
          <a:p>
            <a:pPr algn="ctr">
              <a:lnSpc>
                <a:spcPct val="100000"/>
              </a:lnSpc>
              <a:buNone/>
              <a:defRPr/>
            </a:pPr>
            <a:r>
              <a:rPr lang="ru-RU" sz="2300" b="1" strike="noStrike" spc="-1">
                <a:solidFill>
                  <a:srgbClr val="FFFFFF"/>
                </a:solidFill>
                <a:latin typeface="Arial"/>
                <a:ea typeface="Arial"/>
              </a:rPr>
              <a:t>Инвестиционные проекты</a:t>
            </a:r>
            <a:endParaRPr lang="ru-RU" sz="2300" b="0" strike="noStrike" spc="-1">
              <a:latin typeface="Arial"/>
            </a:endParaRPr>
          </a:p>
        </p:txBody>
      </p:sp>
      <p:sp>
        <p:nvSpPr>
          <p:cNvPr id="450" name="Freeform 2"/>
          <p:cNvSpPr/>
          <p:nvPr/>
        </p:nvSpPr>
        <p:spPr bwMode="auto">
          <a:xfrm>
            <a:off x="432720" y="676800"/>
            <a:ext cx="8400240" cy="468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579D1C"/>
          </a:solidFill>
          <a:ln w="9360">
            <a:solidFill>
              <a:srgbClr val="579D1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51" name="CustomShape 11"/>
          <p:cNvSpPr/>
          <p:nvPr/>
        </p:nvSpPr>
        <p:spPr bwMode="auto">
          <a:xfrm>
            <a:off x="8712360" y="4731840"/>
            <a:ext cx="431280" cy="3596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2720" tIns="47160" rIns="72720" bIns="36360" anchor="t">
            <a:noAutofit/>
          </a:bodyPr>
          <a:lstStyle/>
          <a:p>
            <a:pPr>
              <a:lnSpc>
                <a:spcPct val="100000"/>
              </a:lnSpc>
              <a:buNone/>
              <a:defRPr/>
            </a:pPr>
            <a:r>
              <a:rPr lang="ru-RU" sz="1200" b="0" strike="noStrike" spc="-1">
                <a:solidFill>
                  <a:srgbClr val="000000"/>
                </a:solidFill>
                <a:latin typeface="Arial"/>
                <a:ea typeface="Arial"/>
              </a:rPr>
              <a:t>11</a:t>
            </a:r>
            <a:endParaRPr lang="ru-RU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defRPr/>
            </a:pPr>
            <a:endParaRPr lang="ru-RU" sz="1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52" name="Text Box 2"/>
          <p:cNvSpPr/>
          <p:nvPr/>
        </p:nvSpPr>
        <p:spPr bwMode="auto">
          <a:xfrm>
            <a:off x="3940200" y="3052440"/>
            <a:ext cx="5059800" cy="1379880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72720" tIns="36360" rIns="72720" bIns="36360" anchor="t">
            <a:noAutofit/>
          </a:bodyPr>
          <a:lstStyle/>
          <a:p>
            <a:pPr>
              <a:lnSpc>
                <a:spcPct val="100000"/>
              </a:lnSpc>
              <a:buNone/>
              <a:tabLst>
                <a:tab pos="723960" algn="l"/>
                <a:tab pos="1447920" algn="l"/>
                <a:tab pos="2171880" algn="l"/>
                <a:tab pos="2895480" algn="l"/>
                <a:tab pos="3619440" algn="l"/>
                <a:tab pos="4343400" algn="l"/>
                <a:tab pos="5067360" algn="l"/>
                <a:tab pos="5791320" algn="l"/>
                <a:tab pos="6515280" algn="l"/>
                <a:tab pos="7238880" algn="l"/>
                <a:tab pos="7962840" algn="l"/>
              </a:tabLst>
              <a:defRPr/>
            </a:pPr>
            <a:r>
              <a:rPr lang="ru-RU" sz="1300" b="1" strike="noStrike" spc="-1">
                <a:solidFill>
                  <a:srgbClr val="000000"/>
                </a:solidFill>
                <a:latin typeface="Arial"/>
                <a:ea typeface="Microsoft YaHei"/>
              </a:rPr>
              <a:t>Открытие кофе-точки</a:t>
            </a:r>
            <a:r>
              <a:rPr lang="ru-RU" sz="1300" b="0" strike="noStrike" spc="0">
                <a:solidFill>
                  <a:srgbClr val="000000"/>
                </a:solidFill>
                <a:latin typeface="Arial"/>
                <a:ea typeface="Microsoft YaHei"/>
              </a:rPr>
              <a:t> (реализован)</a:t>
            </a:r>
            <a:endParaRPr sz="13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723960" algn="l"/>
                <a:tab pos="1447920" algn="l"/>
                <a:tab pos="2171880" algn="l"/>
                <a:tab pos="2895480" algn="l"/>
                <a:tab pos="3619440" algn="l"/>
                <a:tab pos="4343400" algn="l"/>
                <a:tab pos="5067360" algn="l"/>
                <a:tab pos="5791320" algn="l"/>
                <a:tab pos="6515280" algn="l"/>
                <a:tab pos="7238880" algn="l"/>
                <a:tab pos="7962840" algn="l"/>
              </a:tabLst>
              <a:defRPr/>
            </a:pPr>
            <a:r>
              <a:rPr lang="ru-RU" sz="13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Инициатор – </a:t>
            </a:r>
            <a:r>
              <a:rPr lang="ru-RU" sz="1300" b="0" strike="noStrike" spc="-1">
                <a:solidFill>
                  <a:srgbClr val="000000"/>
                </a:solidFill>
                <a:latin typeface="Arial"/>
                <a:ea typeface="Calibri"/>
              </a:rPr>
              <a:t>ИП Попов Евгений Петрович</a:t>
            </a:r>
            <a:endParaRPr lang="ru-RU" sz="13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723960" algn="l"/>
                <a:tab pos="1447920" algn="l"/>
                <a:tab pos="2171880" algn="l"/>
                <a:tab pos="2895480" algn="l"/>
                <a:tab pos="3619440" algn="l"/>
                <a:tab pos="4343400" algn="l"/>
                <a:tab pos="5067360" algn="l"/>
                <a:tab pos="5791320" algn="l"/>
                <a:tab pos="6515280" algn="l"/>
                <a:tab pos="7238880" algn="l"/>
                <a:tab pos="7962840" algn="l"/>
              </a:tabLst>
              <a:defRPr/>
            </a:pPr>
            <a:r>
              <a:rPr lang="ru-RU" sz="1300" b="0" strike="noStrike" spc="-1">
                <a:solidFill>
                  <a:srgbClr val="000000"/>
                </a:solidFill>
                <a:latin typeface="Arial"/>
                <a:ea typeface="Arial"/>
              </a:rPr>
              <a:t>Инвестиции – 0,4 млн. руб. </a:t>
            </a:r>
            <a:endParaRPr lang="ru-RU" sz="13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723960" algn="l"/>
                <a:tab pos="1447920" algn="l"/>
                <a:tab pos="2171880" algn="l"/>
                <a:tab pos="2895480" algn="l"/>
                <a:tab pos="3619440" algn="l"/>
                <a:tab pos="4343400" algn="l"/>
                <a:tab pos="5067360" algn="l"/>
                <a:tab pos="5791320" algn="l"/>
                <a:tab pos="6515280" algn="l"/>
                <a:tab pos="7238880" algn="l"/>
                <a:tab pos="7962840" algn="l"/>
              </a:tabLst>
              <a:defRPr/>
            </a:pPr>
            <a:r>
              <a:rPr lang="ru-RU" sz="1300" b="0" strike="noStrike" spc="-1">
                <a:solidFill>
                  <a:srgbClr val="000000"/>
                </a:solidFill>
                <a:latin typeface="Arial"/>
                <a:ea typeface="Arial"/>
              </a:rPr>
              <a:t>Количество новых рабочих мест – 1 </a:t>
            </a:r>
            <a:endParaRPr lang="ru-RU" sz="13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723960" algn="l"/>
                <a:tab pos="1447920" algn="l"/>
                <a:tab pos="2171880" algn="l"/>
                <a:tab pos="2895480" algn="l"/>
                <a:tab pos="3619440" algn="l"/>
                <a:tab pos="4343400" algn="l"/>
                <a:tab pos="5067360" algn="l"/>
                <a:tab pos="5791320" algn="l"/>
                <a:tab pos="6515280" algn="l"/>
                <a:tab pos="7238880" algn="l"/>
                <a:tab pos="7962840" algn="l"/>
              </a:tabLst>
              <a:defRPr/>
            </a:pPr>
            <a:r>
              <a:rPr lang="ru-RU" sz="13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Срок реализации – 2024 - 2025 гг.</a:t>
            </a:r>
            <a:endParaRPr lang="ru-RU" sz="13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723960" algn="l"/>
                <a:tab pos="1447920" algn="l"/>
                <a:tab pos="2171880" algn="l"/>
                <a:tab pos="2895480" algn="l"/>
                <a:tab pos="3619440" algn="l"/>
                <a:tab pos="4343400" algn="l"/>
                <a:tab pos="5067360" algn="l"/>
                <a:tab pos="5791320" algn="l"/>
                <a:tab pos="6515280" algn="l"/>
                <a:tab pos="7238880" algn="l"/>
                <a:tab pos="7962840" algn="l"/>
              </a:tabLst>
              <a:defRPr/>
            </a:pPr>
            <a:r>
              <a:rPr lang="ru-RU" sz="13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Место реализации: с. Белозерское</a:t>
            </a:r>
            <a:endParaRPr lang="ru-RU" sz="1300" b="0" strike="noStrike" spc="-1">
              <a:latin typeface="Arial"/>
            </a:endParaRPr>
          </a:p>
        </p:txBody>
      </p:sp>
      <p:sp>
        <p:nvSpPr>
          <p:cNvPr id="453" name="Text Box 2"/>
          <p:cNvSpPr/>
          <p:nvPr/>
        </p:nvSpPr>
        <p:spPr bwMode="auto">
          <a:xfrm>
            <a:off x="851400" y="-19080"/>
            <a:ext cx="8206200" cy="381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54" name="Рисунок 2"/>
          <p:cNvPicPr/>
          <p:nvPr/>
        </p:nvPicPr>
        <p:blipFill>
          <a:blip r:embed="rId2"/>
          <a:stretch/>
        </p:blipFill>
        <p:spPr bwMode="auto">
          <a:xfrm>
            <a:off x="567360" y="2820960"/>
            <a:ext cx="2778120" cy="1843200"/>
          </a:xfrm>
          <a:prstGeom prst="rect">
            <a:avLst/>
          </a:prstGeom>
          <a:ln w="0">
            <a:noFill/>
          </a:ln>
        </p:spPr>
      </p:pic>
      <p:pic>
        <p:nvPicPr>
          <p:cNvPr id="455" name="Рисунок 3"/>
          <p:cNvPicPr/>
          <p:nvPr/>
        </p:nvPicPr>
        <p:blipFill>
          <a:blip r:embed="rId3"/>
          <a:stretch/>
        </p:blipFill>
        <p:spPr bwMode="auto">
          <a:xfrm>
            <a:off x="571320" y="900360"/>
            <a:ext cx="2683800" cy="1796040"/>
          </a:xfrm>
          <a:prstGeom prst="rect">
            <a:avLst/>
          </a:prstGeom>
          <a:ln w="0">
            <a:noFill/>
          </a:ln>
        </p:spPr>
      </p:pic>
      <p:sp>
        <p:nvSpPr>
          <p:cNvPr id="456" name="Прямоугольник 16"/>
          <p:cNvSpPr/>
          <p:nvPr/>
        </p:nvSpPr>
        <p:spPr bwMode="auto">
          <a:xfrm>
            <a:off x="3935880" y="1166040"/>
            <a:ext cx="5043600" cy="133058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  <a:defRPr/>
            </a:pPr>
            <a:r>
              <a:rPr lang="ru-RU" sz="1300" b="1" strike="noStrike" spc="-1">
                <a:solidFill>
                  <a:srgbClr val="000000"/>
                </a:solidFill>
                <a:latin typeface="Arial"/>
                <a:ea typeface="Arial"/>
              </a:rPr>
              <a:t>Открытие пекарни «Как дома»</a:t>
            </a:r>
            <a:r>
              <a:rPr lang="ru-RU" sz="1300" b="0" strike="noStrike" spc="0">
                <a:solidFill>
                  <a:srgbClr val="000000"/>
                </a:solidFill>
                <a:latin typeface="Arial"/>
                <a:ea typeface="Arial"/>
              </a:rPr>
              <a:t> (реализован)</a:t>
            </a:r>
            <a:endParaRPr sz="1300" b="0" strike="noStrike" spc="-1">
              <a:latin typeface="Arial"/>
            </a:endParaRPr>
          </a:p>
          <a:p>
            <a:pPr>
              <a:lnSpc>
                <a:spcPct val="112999"/>
              </a:lnSpc>
              <a:buNone/>
              <a:defRPr/>
            </a:pPr>
            <a:r>
              <a:rPr lang="ru-RU" sz="1300" b="0" strike="noStrike" spc="-1">
                <a:solidFill>
                  <a:srgbClr val="000000"/>
                </a:solidFill>
                <a:latin typeface="Arial"/>
                <a:ea typeface="Arial"/>
              </a:rPr>
              <a:t>Инициатор – Шишкина Наталья Александровна</a:t>
            </a:r>
            <a:endParaRPr lang="ru-RU" sz="13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defRPr/>
            </a:pPr>
            <a:r>
              <a:rPr lang="ru-RU" sz="1300" b="0" strike="noStrike" spc="-1">
                <a:solidFill>
                  <a:srgbClr val="000000"/>
                </a:solidFill>
                <a:latin typeface="Arial"/>
                <a:ea typeface="Arial"/>
              </a:rPr>
              <a:t>Инвестиции – 0,4 млн. руб. </a:t>
            </a:r>
            <a:endParaRPr lang="ru-RU" sz="1300" b="0" strike="noStrike" spc="-1">
              <a:latin typeface="Arial"/>
            </a:endParaRPr>
          </a:p>
          <a:p>
            <a:pPr>
              <a:lnSpc>
                <a:spcPct val="112999"/>
              </a:lnSpc>
              <a:buNone/>
              <a:defRPr/>
            </a:pPr>
            <a:r>
              <a:rPr lang="ru-RU" sz="1300" b="0" strike="noStrike" spc="-1">
                <a:solidFill>
                  <a:srgbClr val="000000"/>
                </a:solidFill>
                <a:latin typeface="Arial"/>
                <a:ea typeface="Arial"/>
              </a:rPr>
              <a:t>Количество новых рабочих мест – 1 </a:t>
            </a:r>
            <a:endParaRPr lang="ru-RU" sz="13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defRPr/>
            </a:pPr>
            <a:r>
              <a:rPr lang="ru-RU" sz="1300" b="0" strike="noStrike" spc="-1">
                <a:solidFill>
                  <a:srgbClr val="000000"/>
                </a:solidFill>
                <a:latin typeface="Arial"/>
                <a:ea typeface="Arial"/>
              </a:rPr>
              <a:t>Срок реализации – 2024 г.        </a:t>
            </a:r>
            <a:endParaRPr lang="ru-RU" sz="13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defRPr/>
            </a:pPr>
            <a:r>
              <a:rPr lang="ru-RU" sz="1300" b="0" strike="noStrike" spc="-1">
                <a:solidFill>
                  <a:srgbClr val="000000"/>
                </a:solidFill>
                <a:latin typeface="Arial"/>
                <a:ea typeface="Arial"/>
              </a:rPr>
              <a:t>Место реализации: с. Белозерское  </a:t>
            </a:r>
            <a:r>
              <a:rPr lang="ru-RU" sz="1500" b="0" strike="noStrike" spc="-1">
                <a:solidFill>
                  <a:srgbClr val="000000"/>
                </a:solidFill>
                <a:latin typeface="Arial"/>
                <a:ea typeface="Arial"/>
              </a:rPr>
              <a:t>   </a:t>
            </a:r>
            <a:endParaRPr lang="ru-RU" sz="1500" b="0" strike="noStrike" spc="-1">
              <a:latin typeface="Arial"/>
            </a:endParaRPr>
          </a:p>
        </p:txBody>
      </p:sp>
      <p:sp>
        <p:nvSpPr>
          <p:cNvPr id="457" name="CustomShape 1"/>
          <p:cNvSpPr/>
          <p:nvPr/>
        </p:nvSpPr>
        <p:spPr bwMode="auto">
          <a:xfrm>
            <a:off x="412200" y="111240"/>
            <a:ext cx="8441280" cy="51984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358DC1"/>
          </a:solidFill>
          <a:ln w="9360">
            <a:solidFill>
              <a:srgbClr val="3465A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Overflow="overflow" horzOverflow="overflow" lIns="63720" tIns="32040" rIns="63720" bIns="32040" numCol="1" spcCol="0" anchor="ctr">
            <a:noAutofit/>
          </a:bodyPr>
          <a:lstStyle/>
          <a:p>
            <a:pPr algn="ctr">
              <a:lnSpc>
                <a:spcPct val="100000"/>
              </a:lnSpc>
              <a:buNone/>
              <a:defRPr/>
            </a:pPr>
            <a:r>
              <a:rPr lang="ru-RU" sz="2300" b="1" strike="noStrike" spc="-1">
                <a:solidFill>
                  <a:srgbClr val="FFFFFF"/>
                </a:solidFill>
                <a:latin typeface="Arial"/>
                <a:ea typeface="Arial"/>
              </a:rPr>
              <a:t>Инвестиционные проекты</a:t>
            </a:r>
            <a:endParaRPr lang="ru-RU" sz="2300" b="0" strike="noStrike" spc="-1">
              <a:latin typeface="Arial"/>
            </a:endParaRPr>
          </a:p>
        </p:txBody>
      </p:sp>
      <p:sp>
        <p:nvSpPr>
          <p:cNvPr id="458" name="Freeform 2"/>
          <p:cNvSpPr/>
          <p:nvPr/>
        </p:nvSpPr>
        <p:spPr bwMode="auto">
          <a:xfrm>
            <a:off x="432720" y="676800"/>
            <a:ext cx="8400240" cy="468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579D1C"/>
          </a:solidFill>
          <a:ln w="9360">
            <a:solidFill>
              <a:srgbClr val="579D1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59" name="CustomShape 12"/>
          <p:cNvSpPr/>
          <p:nvPr/>
        </p:nvSpPr>
        <p:spPr bwMode="auto">
          <a:xfrm>
            <a:off x="8712360" y="4731840"/>
            <a:ext cx="431280" cy="3596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2720" tIns="47160" rIns="72720" bIns="36360" anchor="t">
            <a:noAutofit/>
          </a:bodyPr>
          <a:lstStyle/>
          <a:p>
            <a:pPr>
              <a:lnSpc>
                <a:spcPct val="100000"/>
              </a:lnSpc>
              <a:buNone/>
              <a:defRPr/>
            </a:pPr>
            <a:r>
              <a:rPr lang="ru-RU" sz="1200" b="0" strike="noStrike" spc="-1">
                <a:solidFill>
                  <a:srgbClr val="000000"/>
                </a:solidFill>
                <a:latin typeface="Arial"/>
                <a:ea typeface="Arial"/>
              </a:rPr>
              <a:t>12</a:t>
            </a:r>
            <a:endParaRPr lang="ru-RU" sz="1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784922195" name="Рисунок 24"/>
          <p:cNvPicPr/>
          <p:nvPr/>
        </p:nvPicPr>
        <p:blipFill>
          <a:blip r:embed="rId2"/>
          <a:stretch/>
        </p:blipFill>
        <p:spPr bwMode="auto">
          <a:xfrm>
            <a:off x="395534" y="3734807"/>
            <a:ext cx="1674360" cy="1243440"/>
          </a:xfrm>
          <a:prstGeom prst="rect">
            <a:avLst/>
          </a:prstGeom>
          <a:ln w="0">
            <a:noFill/>
          </a:ln>
        </p:spPr>
      </p:pic>
      <p:sp>
        <p:nvSpPr>
          <p:cNvPr id="610777840" name="Text Box 2"/>
          <p:cNvSpPr/>
          <p:nvPr/>
        </p:nvSpPr>
        <p:spPr bwMode="auto">
          <a:xfrm>
            <a:off x="851400" y="-19080"/>
            <a:ext cx="8206200" cy="38124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890056328" name="Прямоугольник 13"/>
          <p:cNvSpPr/>
          <p:nvPr/>
        </p:nvSpPr>
        <p:spPr bwMode="auto">
          <a:xfrm>
            <a:off x="2696760" y="1419480"/>
            <a:ext cx="591120" cy="25776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  <a:defRPr/>
            </a:pPr>
            <a:r>
              <a:rPr lang="ru-RU" sz="1100" b="1" strike="noStrike" spc="0">
                <a:solidFill>
                  <a:srgbClr val="FFFFFF"/>
                </a:solidFill>
                <a:latin typeface="Arial"/>
                <a:ea typeface="Microsoft YaHei"/>
              </a:rPr>
              <a:t>9,3 га </a:t>
            </a:r>
            <a:endParaRPr lang="ru-RU" sz="1100" b="0" strike="noStrike" spc="0">
              <a:latin typeface="Arial"/>
            </a:endParaRPr>
          </a:p>
        </p:txBody>
      </p:sp>
      <p:sp>
        <p:nvSpPr>
          <p:cNvPr id="1171234910" name="Freeform 2"/>
          <p:cNvSpPr/>
          <p:nvPr/>
        </p:nvSpPr>
        <p:spPr bwMode="auto">
          <a:xfrm flipV="1">
            <a:off x="270000" y="678960"/>
            <a:ext cx="8442000" cy="3384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579D1C"/>
          </a:solidFill>
          <a:ln w="9360">
            <a:solidFill>
              <a:srgbClr val="579D1C"/>
            </a:solidFill>
            <a:round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905140852" name="Овал 38"/>
          <p:cNvSpPr/>
          <p:nvPr/>
        </p:nvSpPr>
        <p:spPr bwMode="auto">
          <a:xfrm>
            <a:off x="395533" y="3732775"/>
            <a:ext cx="356040" cy="329040"/>
          </a:xfrm>
          <a:prstGeom prst="ellipse">
            <a:avLst/>
          </a:prstGeom>
          <a:solidFill>
            <a:srgbClr val="00B8FF"/>
          </a:solidFill>
          <a:ln w="9525">
            <a:solidFill>
              <a:srgbClr val="000000"/>
            </a:solidFill>
            <a:round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  <a:defRPr/>
            </a:pPr>
            <a:r>
              <a:rPr lang="ru-RU" sz="1000" spc="0">
                <a:solidFill>
                  <a:schemeClr val="bg1"/>
                </a:solidFill>
                <a:latin typeface="Arial"/>
                <a:ea typeface="Arial"/>
                <a:cs typeface="Arial"/>
              </a:rPr>
              <a:t>1</a:t>
            </a:r>
            <a:endParaRPr lang="ru-RU" sz="900" b="0" strike="noStrike" spc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2005146214" name="TextBox 8"/>
          <p:cNvSpPr/>
          <p:nvPr/>
        </p:nvSpPr>
        <p:spPr bwMode="auto">
          <a:xfrm>
            <a:off x="347576" y="935062"/>
            <a:ext cx="3731649" cy="2559238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  <a:defRPr/>
            </a:pPr>
            <a:r>
              <a:rPr lang="ru-RU" sz="1300" b="1" strike="noStrike" spc="0">
                <a:solidFill>
                  <a:srgbClr val="000000"/>
                </a:solidFill>
                <a:latin typeface="Arial"/>
                <a:ea typeface="Arial"/>
              </a:rPr>
              <a:t>Реализуемые проекты </a:t>
            </a:r>
          </a:p>
          <a:p>
            <a:pPr algn="l">
              <a:lnSpc>
                <a:spcPct val="100000"/>
              </a:lnSpc>
              <a:buNone/>
              <a:defRPr/>
            </a:pPr>
            <a:r>
              <a:rPr lang="ru-RU" sz="1300" b="1" strike="noStrike" spc="0">
                <a:solidFill>
                  <a:srgbClr val="000000"/>
                </a:solidFill>
                <a:latin typeface="Arial"/>
                <a:ea typeface="Arial"/>
              </a:rPr>
              <a:t>            </a:t>
            </a:r>
            <a:r>
              <a:rPr lang="ru-RU" sz="1300" b="0" strike="noStrike" spc="0">
                <a:solidFill>
                  <a:srgbClr val="000000"/>
                </a:solidFill>
                <a:latin typeface="Arial"/>
                <a:ea typeface="Arial"/>
              </a:rPr>
              <a:t>251 млн., руб., 44 рабочих места</a:t>
            </a:r>
            <a:endParaRPr sz="1300" b="0" strike="noStrike" spc="0">
              <a:solidFill>
                <a:srgbClr val="000000"/>
              </a:solidFill>
              <a:latin typeface="Arial"/>
              <a:ea typeface="Arial"/>
            </a:endParaRPr>
          </a:p>
          <a:p>
            <a:pPr algn="l">
              <a:lnSpc>
                <a:spcPct val="100000"/>
              </a:lnSpc>
              <a:buNone/>
              <a:defRPr/>
            </a:pPr>
            <a:endParaRPr sz="600"/>
          </a:p>
          <a:p>
            <a:pPr>
              <a:defRPr/>
            </a:pPr>
            <a:r>
              <a:rPr lang="ru-RU" sz="1300">
                <a:ea typeface="Arial"/>
                <a:cs typeface="Arial"/>
              </a:rPr>
              <a:t>1. База отдыха «Савин – начала времен»</a:t>
            </a:r>
            <a:endParaRPr/>
          </a:p>
          <a:p>
            <a:pPr>
              <a:defRPr/>
            </a:pPr>
            <a:r>
              <a:rPr lang="ru-RU" sz="1300">
                <a:ea typeface="Arial"/>
                <a:cs typeface="Arial"/>
              </a:rPr>
              <a:t>2. Глэмпинг-клуб «Сухие вёсла»</a:t>
            </a:r>
            <a:endParaRPr/>
          </a:p>
          <a:p>
            <a:pPr>
              <a:defRPr/>
            </a:pPr>
            <a:r>
              <a:rPr lang="ru-RU" sz="1300">
                <a:ea typeface="Arial"/>
                <a:cs typeface="Arial"/>
              </a:rPr>
              <a:t>3. Историко-культурный полис «Солнце Белозерья» (большая туристическая база «Дом Лесника»)</a:t>
            </a:r>
            <a:endParaRPr/>
          </a:p>
          <a:p>
            <a:pPr>
              <a:defRPr/>
            </a:pPr>
            <a:r>
              <a:rPr lang="ru-RU" sz="1300">
                <a:ea typeface="Arial"/>
                <a:cs typeface="Arial"/>
              </a:rPr>
              <a:t>4. Историко-культурный полис «Солнце Белозерья» (малая туристическая база «Дом Лесника»)</a:t>
            </a:r>
            <a:endParaRPr lang="ru-RU" sz="1300">
              <a:cs typeface="Arial"/>
            </a:endParaRPr>
          </a:p>
          <a:p>
            <a:pPr>
              <a:defRPr/>
            </a:pPr>
            <a:r>
              <a:rPr lang="ru-RU" sz="1300">
                <a:ea typeface="Arial"/>
                <a:cs typeface="Arial"/>
              </a:rPr>
              <a:t>5. Экопарк «Ачикуль»</a:t>
            </a:r>
            <a:endParaRPr lang="ru-RU" sz="1400"/>
          </a:p>
          <a:p>
            <a:pPr algn="l">
              <a:lnSpc>
                <a:spcPct val="100000"/>
              </a:lnSpc>
              <a:buNone/>
              <a:defRPr/>
            </a:pPr>
            <a:endParaRPr lang="ru-RU" sz="1300" b="1" strike="noStrike" spc="0">
              <a:solidFill>
                <a:srgbClr val="000000"/>
              </a:solidFill>
              <a:latin typeface="Arial"/>
              <a:ea typeface="Arial"/>
            </a:endParaRPr>
          </a:p>
        </p:txBody>
      </p:sp>
      <p:pic>
        <p:nvPicPr>
          <p:cNvPr id="860890740" name="Рисунок 19"/>
          <p:cNvPicPr/>
          <p:nvPr/>
        </p:nvPicPr>
        <p:blipFill>
          <a:blip r:embed="rId3"/>
          <a:stretch/>
        </p:blipFill>
        <p:spPr bwMode="auto">
          <a:xfrm>
            <a:off x="2123727" y="3734807"/>
            <a:ext cx="1772280" cy="1225798"/>
          </a:xfrm>
          <a:prstGeom prst="rect">
            <a:avLst/>
          </a:prstGeom>
          <a:ln w="0">
            <a:noFill/>
          </a:ln>
        </p:spPr>
      </p:pic>
      <p:sp>
        <p:nvSpPr>
          <p:cNvPr id="836581000" name="Овал 22"/>
          <p:cNvSpPr/>
          <p:nvPr/>
        </p:nvSpPr>
        <p:spPr bwMode="auto">
          <a:xfrm>
            <a:off x="2123726" y="3715716"/>
            <a:ext cx="344520" cy="338040"/>
          </a:xfrm>
          <a:prstGeom prst="ellipse">
            <a:avLst/>
          </a:prstGeom>
          <a:solidFill>
            <a:srgbClr val="00B8FF"/>
          </a:solidFill>
          <a:ln w="9525">
            <a:solidFill>
              <a:srgbClr val="000000"/>
            </a:solidFill>
            <a:round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  <a:defRPr/>
            </a:pPr>
            <a:r>
              <a:rPr lang="ru-RU" sz="1000" b="0" strike="noStrike" spc="0">
                <a:solidFill>
                  <a:srgbClr val="FFFFFF"/>
                </a:solidFill>
                <a:latin typeface="Arial"/>
                <a:ea typeface="Arial"/>
                <a:cs typeface="Arial"/>
              </a:rPr>
              <a:t>2</a:t>
            </a:r>
            <a:endParaRPr lang="ru-RU" sz="900" b="0" strike="noStrike" spc="0">
              <a:latin typeface="Arial"/>
            </a:endParaRPr>
          </a:p>
        </p:txBody>
      </p:sp>
      <p:pic>
        <p:nvPicPr>
          <p:cNvPr id="1482047058" name="Рисунок 23"/>
          <p:cNvPicPr/>
          <p:nvPr/>
        </p:nvPicPr>
        <p:blipFill>
          <a:blip r:embed="rId4"/>
          <a:stretch/>
        </p:blipFill>
        <p:spPr bwMode="auto">
          <a:xfrm>
            <a:off x="7175706" y="3765568"/>
            <a:ext cx="1595160" cy="1203858"/>
          </a:xfrm>
          <a:prstGeom prst="rect">
            <a:avLst/>
          </a:prstGeom>
          <a:ln w="0">
            <a:noFill/>
          </a:ln>
        </p:spPr>
      </p:pic>
      <p:sp>
        <p:nvSpPr>
          <p:cNvPr id="1644459893" name="Овал 39"/>
          <p:cNvSpPr/>
          <p:nvPr/>
        </p:nvSpPr>
        <p:spPr bwMode="auto">
          <a:xfrm>
            <a:off x="7168382" y="3750480"/>
            <a:ext cx="323280" cy="329040"/>
          </a:xfrm>
          <a:prstGeom prst="ellipse">
            <a:avLst/>
          </a:prstGeom>
          <a:solidFill>
            <a:srgbClr val="00B8FF"/>
          </a:solidFill>
          <a:ln w="9525">
            <a:solidFill>
              <a:srgbClr val="000000"/>
            </a:solidFill>
            <a:round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  <a:defRPr/>
            </a:pPr>
            <a:r>
              <a:rPr lang="ru-RU" sz="1000" b="0" strike="noStrike" spc="0">
                <a:solidFill>
                  <a:srgbClr val="FFFFFF"/>
                </a:solidFill>
                <a:latin typeface="Arial"/>
                <a:ea typeface="Arial"/>
                <a:cs typeface="Arial"/>
              </a:rPr>
              <a:t>5</a:t>
            </a:r>
            <a:endParaRPr lang="ru-RU" sz="900" b="0" strike="noStrike" spc="0">
              <a:latin typeface="Arial"/>
            </a:endParaRPr>
          </a:p>
        </p:txBody>
      </p:sp>
      <p:sp>
        <p:nvSpPr>
          <p:cNvPr id="715531910" name="CustomShape 3"/>
          <p:cNvSpPr/>
          <p:nvPr/>
        </p:nvSpPr>
        <p:spPr bwMode="auto">
          <a:xfrm>
            <a:off x="270000" y="69120"/>
            <a:ext cx="8503560" cy="55296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358DC1"/>
          </a:solidFill>
          <a:ln w="0">
            <a:solidFill>
              <a:srgbClr val="3465A4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vertOverflow="overflow" horzOverflow="overflow" lIns="78840" tIns="39600" rIns="78840" bIns="39600" numCol="1" spcCol="0" anchor="ctr">
            <a:noAutofit/>
          </a:bodyPr>
          <a:lstStyle/>
          <a:p>
            <a:pPr algn="ctr">
              <a:lnSpc>
                <a:spcPct val="100000"/>
              </a:lnSpc>
              <a:buNone/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78" algn="l"/>
                <a:tab pos="5389560" algn="l"/>
                <a:tab pos="5838840" algn="l"/>
                <a:tab pos="6287760" algn="l"/>
                <a:tab pos="6737037" algn="l"/>
                <a:tab pos="7186320" algn="l"/>
                <a:tab pos="7635600" algn="l"/>
                <a:tab pos="8084880" algn="l"/>
                <a:tab pos="8534160" algn="l"/>
                <a:tab pos="8983440" algn="l"/>
              </a:tabLst>
              <a:defRPr/>
            </a:pPr>
            <a:r>
              <a:rPr lang="ru-RU" sz="2400" b="1" strike="noStrike" spc="0">
                <a:solidFill>
                  <a:srgbClr val="FFFFFF"/>
                </a:solidFill>
                <a:latin typeface="Arial"/>
                <a:ea typeface="Arial"/>
              </a:rPr>
              <a:t>Проекты туризма</a:t>
            </a:r>
            <a:endParaRPr lang="ru-RU" sz="2400" b="0" strike="noStrike" spc="0">
              <a:latin typeface="Arial"/>
            </a:endParaRPr>
          </a:p>
        </p:txBody>
      </p:sp>
      <p:pic>
        <p:nvPicPr>
          <p:cNvPr id="1330293787" name="Рисунок 18"/>
          <p:cNvPicPr/>
          <p:nvPr/>
        </p:nvPicPr>
        <p:blipFill>
          <a:blip r:embed="rId5"/>
          <a:srcRect t="4893" b="2489"/>
          <a:stretch/>
        </p:blipFill>
        <p:spPr bwMode="auto">
          <a:xfrm>
            <a:off x="4542840" y="820080"/>
            <a:ext cx="4201560" cy="2930400"/>
          </a:xfrm>
          <a:prstGeom prst="rect">
            <a:avLst/>
          </a:prstGeom>
          <a:ln w="0">
            <a:noFill/>
          </a:ln>
        </p:spPr>
      </p:pic>
      <p:pic>
        <p:nvPicPr>
          <p:cNvPr id="985271203" name="Рисунок 26"/>
          <p:cNvPicPr/>
          <p:nvPr/>
        </p:nvPicPr>
        <p:blipFill>
          <a:blip r:embed="rId6"/>
          <a:stretch/>
        </p:blipFill>
        <p:spPr bwMode="auto">
          <a:xfrm>
            <a:off x="5519520" y="1623960"/>
            <a:ext cx="276120" cy="233280"/>
          </a:xfrm>
          <a:prstGeom prst="rect">
            <a:avLst/>
          </a:prstGeom>
          <a:ln w="0">
            <a:noFill/>
          </a:ln>
        </p:spPr>
      </p:pic>
      <p:pic>
        <p:nvPicPr>
          <p:cNvPr id="436184701" name="Рисунок 32"/>
          <p:cNvPicPr/>
          <p:nvPr/>
        </p:nvPicPr>
        <p:blipFill>
          <a:blip r:embed="rId7"/>
          <a:stretch/>
        </p:blipFill>
        <p:spPr bwMode="auto">
          <a:xfrm>
            <a:off x="5846037" y="1883520"/>
            <a:ext cx="255960" cy="216360"/>
          </a:xfrm>
          <a:prstGeom prst="rect">
            <a:avLst/>
          </a:prstGeom>
          <a:ln w="0">
            <a:noFill/>
          </a:ln>
        </p:spPr>
      </p:pic>
      <p:pic>
        <p:nvPicPr>
          <p:cNvPr id="1653152383" name="Рисунок 34"/>
          <p:cNvPicPr/>
          <p:nvPr/>
        </p:nvPicPr>
        <p:blipFill>
          <a:blip r:embed="rId7"/>
          <a:stretch/>
        </p:blipFill>
        <p:spPr bwMode="auto">
          <a:xfrm>
            <a:off x="7124073" y="1794600"/>
            <a:ext cx="259884" cy="249300"/>
          </a:xfrm>
          <a:prstGeom prst="rect">
            <a:avLst/>
          </a:prstGeom>
          <a:ln w="0">
            <a:noFill/>
          </a:ln>
        </p:spPr>
      </p:pic>
      <p:pic>
        <p:nvPicPr>
          <p:cNvPr id="1757836655" name="Рисунок 2"/>
          <p:cNvPicPr/>
          <p:nvPr/>
        </p:nvPicPr>
        <p:blipFill>
          <a:blip r:embed="rId8"/>
          <a:stretch/>
        </p:blipFill>
        <p:spPr bwMode="auto">
          <a:xfrm>
            <a:off x="6603480" y="2429638"/>
            <a:ext cx="79920" cy="111240"/>
          </a:xfrm>
          <a:prstGeom prst="rect">
            <a:avLst/>
          </a:prstGeom>
          <a:ln w="0">
            <a:noFill/>
          </a:ln>
        </p:spPr>
      </p:pic>
      <p:pic>
        <p:nvPicPr>
          <p:cNvPr id="110985886" name="Рисунок 3"/>
          <p:cNvPicPr/>
          <p:nvPr/>
        </p:nvPicPr>
        <p:blipFill>
          <a:blip r:embed="rId8"/>
          <a:stretch/>
        </p:blipFill>
        <p:spPr bwMode="auto">
          <a:xfrm>
            <a:off x="6281280" y="2598840"/>
            <a:ext cx="55800" cy="77760"/>
          </a:xfrm>
          <a:prstGeom prst="rect">
            <a:avLst/>
          </a:prstGeom>
          <a:ln w="0">
            <a:noFill/>
          </a:ln>
        </p:spPr>
      </p:pic>
      <p:pic>
        <p:nvPicPr>
          <p:cNvPr id="66424689" name="Рисунок 4"/>
          <p:cNvPicPr/>
          <p:nvPr/>
        </p:nvPicPr>
        <p:blipFill>
          <a:blip r:embed="rId8"/>
          <a:stretch/>
        </p:blipFill>
        <p:spPr bwMode="auto">
          <a:xfrm>
            <a:off x="6283800" y="2598840"/>
            <a:ext cx="79920" cy="111240"/>
          </a:xfrm>
          <a:prstGeom prst="rect">
            <a:avLst/>
          </a:prstGeom>
          <a:ln w="0">
            <a:noFill/>
          </a:ln>
        </p:spPr>
      </p:pic>
      <p:pic>
        <p:nvPicPr>
          <p:cNvPr id="464691010" name="Рисунок 6"/>
          <p:cNvPicPr/>
          <p:nvPr/>
        </p:nvPicPr>
        <p:blipFill>
          <a:blip r:embed="rId8"/>
          <a:stretch/>
        </p:blipFill>
        <p:spPr bwMode="auto">
          <a:xfrm>
            <a:off x="5729037" y="1629720"/>
            <a:ext cx="89640" cy="124920"/>
          </a:xfrm>
          <a:prstGeom prst="rect">
            <a:avLst/>
          </a:prstGeom>
          <a:ln w="0">
            <a:noFill/>
          </a:ln>
        </p:spPr>
      </p:pic>
      <p:pic>
        <p:nvPicPr>
          <p:cNvPr id="1422585683" name="Рисунок 9"/>
          <p:cNvPicPr/>
          <p:nvPr/>
        </p:nvPicPr>
        <p:blipFill>
          <a:blip r:embed="rId8"/>
          <a:stretch/>
        </p:blipFill>
        <p:spPr bwMode="auto">
          <a:xfrm>
            <a:off x="6381720" y="1328400"/>
            <a:ext cx="89640" cy="124920"/>
          </a:xfrm>
          <a:prstGeom prst="rect">
            <a:avLst/>
          </a:prstGeom>
          <a:ln w="0">
            <a:noFill/>
          </a:ln>
        </p:spPr>
      </p:pic>
      <p:pic>
        <p:nvPicPr>
          <p:cNvPr id="1761332562" name="Рисунок 10"/>
          <p:cNvPicPr/>
          <p:nvPr/>
        </p:nvPicPr>
        <p:blipFill>
          <a:blip r:embed="rId8"/>
          <a:stretch/>
        </p:blipFill>
        <p:spPr bwMode="auto">
          <a:xfrm>
            <a:off x="5630400" y="1278000"/>
            <a:ext cx="79920" cy="111240"/>
          </a:xfrm>
          <a:prstGeom prst="rect">
            <a:avLst/>
          </a:prstGeom>
          <a:ln w="0">
            <a:noFill/>
          </a:ln>
        </p:spPr>
      </p:pic>
      <p:pic>
        <p:nvPicPr>
          <p:cNvPr id="1746955781" name="Рисунок 11"/>
          <p:cNvPicPr/>
          <p:nvPr/>
        </p:nvPicPr>
        <p:blipFill>
          <a:blip r:embed="rId8"/>
          <a:stretch/>
        </p:blipFill>
        <p:spPr bwMode="auto">
          <a:xfrm>
            <a:off x="5567037" y="1189080"/>
            <a:ext cx="79920" cy="111240"/>
          </a:xfrm>
          <a:prstGeom prst="rect">
            <a:avLst/>
          </a:prstGeom>
          <a:ln w="0">
            <a:noFill/>
          </a:ln>
        </p:spPr>
      </p:pic>
      <p:pic>
        <p:nvPicPr>
          <p:cNvPr id="1799818681" name="Рисунок 12"/>
          <p:cNvPicPr/>
          <p:nvPr/>
        </p:nvPicPr>
        <p:blipFill>
          <a:blip r:embed="rId8"/>
          <a:stretch/>
        </p:blipFill>
        <p:spPr bwMode="auto">
          <a:xfrm>
            <a:off x="5700960" y="1165680"/>
            <a:ext cx="131040" cy="182520"/>
          </a:xfrm>
          <a:prstGeom prst="rect">
            <a:avLst/>
          </a:prstGeom>
          <a:ln w="0">
            <a:noFill/>
          </a:ln>
        </p:spPr>
      </p:pic>
      <p:pic>
        <p:nvPicPr>
          <p:cNvPr id="1652974378" name="Рисунок 15"/>
          <p:cNvPicPr/>
          <p:nvPr/>
        </p:nvPicPr>
        <p:blipFill>
          <a:blip r:embed="rId8"/>
          <a:stretch/>
        </p:blipFill>
        <p:spPr bwMode="auto">
          <a:xfrm>
            <a:off x="5357880" y="1201318"/>
            <a:ext cx="79920" cy="111240"/>
          </a:xfrm>
          <a:prstGeom prst="rect">
            <a:avLst/>
          </a:prstGeom>
          <a:ln w="0">
            <a:noFill/>
          </a:ln>
        </p:spPr>
      </p:pic>
      <p:pic>
        <p:nvPicPr>
          <p:cNvPr id="1712036690" name="Рисунок 49"/>
          <p:cNvPicPr/>
          <p:nvPr/>
        </p:nvPicPr>
        <p:blipFill>
          <a:blip r:embed="rId8"/>
          <a:stretch/>
        </p:blipFill>
        <p:spPr bwMode="auto">
          <a:xfrm>
            <a:off x="5578920" y="1243080"/>
            <a:ext cx="79920" cy="111240"/>
          </a:xfrm>
          <a:prstGeom prst="rect">
            <a:avLst/>
          </a:prstGeom>
          <a:ln w="0">
            <a:noFill/>
          </a:ln>
        </p:spPr>
      </p:pic>
      <p:pic>
        <p:nvPicPr>
          <p:cNvPr id="1631483373" name="Рисунок 16"/>
          <p:cNvPicPr/>
          <p:nvPr/>
        </p:nvPicPr>
        <p:blipFill>
          <a:blip r:embed="rId9"/>
          <a:stretch/>
        </p:blipFill>
        <p:spPr bwMode="auto">
          <a:xfrm>
            <a:off x="7304037" y="1794600"/>
            <a:ext cx="79920" cy="65880"/>
          </a:xfrm>
          <a:prstGeom prst="rect">
            <a:avLst/>
          </a:prstGeom>
          <a:ln w="0">
            <a:noFill/>
          </a:ln>
        </p:spPr>
      </p:pic>
      <p:pic>
        <p:nvPicPr>
          <p:cNvPr id="551490974" name="Рисунок 17"/>
          <p:cNvPicPr/>
          <p:nvPr/>
        </p:nvPicPr>
        <p:blipFill>
          <a:blip r:embed="rId9"/>
          <a:stretch/>
        </p:blipFill>
        <p:spPr bwMode="auto">
          <a:xfrm>
            <a:off x="7344360" y="1831320"/>
            <a:ext cx="154080" cy="127080"/>
          </a:xfrm>
          <a:prstGeom prst="rect">
            <a:avLst/>
          </a:prstGeom>
          <a:ln w="0">
            <a:noFill/>
          </a:ln>
        </p:spPr>
      </p:pic>
      <p:pic>
        <p:nvPicPr>
          <p:cNvPr id="351623580" name="Рисунок 20"/>
          <p:cNvPicPr/>
          <p:nvPr/>
        </p:nvPicPr>
        <p:blipFill>
          <a:blip r:embed="rId9"/>
          <a:stretch/>
        </p:blipFill>
        <p:spPr bwMode="auto">
          <a:xfrm>
            <a:off x="6603480" y="956877"/>
            <a:ext cx="148680" cy="95040"/>
          </a:xfrm>
          <a:prstGeom prst="rect">
            <a:avLst/>
          </a:prstGeom>
          <a:ln w="0">
            <a:noFill/>
          </a:ln>
        </p:spPr>
      </p:pic>
      <p:pic>
        <p:nvPicPr>
          <p:cNvPr id="949904856" name="Рисунок 486675392"/>
          <p:cNvPicPr/>
          <p:nvPr/>
        </p:nvPicPr>
        <p:blipFill>
          <a:blip r:embed="rId10"/>
          <a:stretch/>
        </p:blipFill>
        <p:spPr bwMode="auto">
          <a:xfrm>
            <a:off x="5389916" y="1226700"/>
            <a:ext cx="456120" cy="102600"/>
          </a:xfrm>
          <a:prstGeom prst="rect">
            <a:avLst/>
          </a:prstGeom>
          <a:ln w="0">
            <a:noFill/>
          </a:ln>
        </p:spPr>
      </p:pic>
      <p:pic>
        <p:nvPicPr>
          <p:cNvPr id="1421610791" name="Рисунок 486675393"/>
          <p:cNvPicPr/>
          <p:nvPr/>
        </p:nvPicPr>
        <p:blipFill>
          <a:blip r:embed="rId11"/>
          <a:srcRect l="854" b="24144"/>
          <a:stretch/>
        </p:blipFill>
        <p:spPr bwMode="auto">
          <a:xfrm>
            <a:off x="3948157" y="3725987"/>
            <a:ext cx="1609200" cy="1243440"/>
          </a:xfrm>
          <a:prstGeom prst="rect">
            <a:avLst/>
          </a:prstGeom>
          <a:ln w="0">
            <a:noFill/>
          </a:ln>
        </p:spPr>
      </p:pic>
      <p:sp>
        <p:nvSpPr>
          <p:cNvPr id="1495055438" name="Овал 21"/>
          <p:cNvSpPr/>
          <p:nvPr/>
        </p:nvSpPr>
        <p:spPr bwMode="auto">
          <a:xfrm>
            <a:off x="3974220" y="3728701"/>
            <a:ext cx="344520" cy="338040"/>
          </a:xfrm>
          <a:prstGeom prst="ellipse">
            <a:avLst/>
          </a:prstGeom>
          <a:solidFill>
            <a:srgbClr val="00B8FF"/>
          </a:solidFill>
          <a:ln w="9525">
            <a:solidFill>
              <a:srgbClr val="000000"/>
            </a:solidFill>
            <a:round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  <a:defRPr/>
            </a:pPr>
            <a:r>
              <a:rPr lang="ru-RU" sz="1000" b="0" strike="noStrike" spc="0">
                <a:solidFill>
                  <a:srgbClr val="FFFFFF"/>
                </a:solidFill>
                <a:latin typeface="Arial"/>
                <a:ea typeface="Arial"/>
                <a:cs typeface="Arial"/>
              </a:rPr>
              <a:t>3</a:t>
            </a:r>
            <a:endParaRPr sz="1000" b="0" strike="noStrike" spc="0">
              <a:latin typeface="Arial"/>
              <a:cs typeface="Arial"/>
            </a:endParaRPr>
          </a:p>
        </p:txBody>
      </p:sp>
      <p:sp>
        <p:nvSpPr>
          <p:cNvPr id="45362312" name="CustomShape 13"/>
          <p:cNvSpPr/>
          <p:nvPr/>
        </p:nvSpPr>
        <p:spPr bwMode="auto">
          <a:xfrm>
            <a:off x="8712360" y="4731840"/>
            <a:ext cx="431280" cy="359640"/>
          </a:xfrm>
          <a:prstGeom prst="rect">
            <a:avLst/>
          </a:prstGeom>
          <a:noFill/>
          <a:ln w="936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72720" tIns="47160" rIns="72720" bIns="36360" anchor="t">
            <a:noAutofit/>
          </a:bodyPr>
          <a:lstStyle/>
          <a:p>
            <a:pPr>
              <a:lnSpc>
                <a:spcPct val="100000"/>
              </a:lnSpc>
              <a:buNone/>
              <a:defRPr/>
            </a:pPr>
            <a:r>
              <a:rPr lang="ru-RU" sz="1200" b="0" strike="noStrike" spc="0">
                <a:solidFill>
                  <a:srgbClr val="000000"/>
                </a:solidFill>
                <a:latin typeface="Arial"/>
                <a:ea typeface="Arial"/>
              </a:rPr>
              <a:t>13</a:t>
            </a:r>
            <a:endParaRPr lang="ru-RU" sz="1200" b="0" strike="noStrike" spc="0">
              <a:latin typeface="Arial"/>
            </a:endParaRPr>
          </a:p>
          <a:p>
            <a:pPr>
              <a:lnSpc>
                <a:spcPct val="100000"/>
              </a:lnSpc>
              <a:buNone/>
              <a:defRPr/>
            </a:pPr>
            <a:endParaRPr lang="ru-RU" sz="1200" b="0" strike="noStrike" spc="0">
              <a:latin typeface="Arial"/>
            </a:endParaRPr>
          </a:p>
        </p:txBody>
      </p:sp>
      <p:pic>
        <p:nvPicPr>
          <p:cNvPr id="149340506" name="Picture 2"/>
          <p:cNvPicPr>
            <a:picLocks noChangeAspect="1" noChangeArrowheads="1"/>
          </p:cNvPicPr>
          <p:nvPr/>
        </p:nvPicPr>
        <p:blipFill>
          <a:blip r:embed="rId12"/>
          <a:stretch/>
        </p:blipFill>
        <p:spPr bwMode="auto">
          <a:xfrm>
            <a:off x="7237908" y="3435844"/>
            <a:ext cx="292098" cy="212724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973364704" name="Picture 2"/>
          <p:cNvPicPr>
            <a:picLocks noChangeAspect="1" noChangeArrowheads="1"/>
          </p:cNvPicPr>
          <p:nvPr/>
        </p:nvPicPr>
        <p:blipFill>
          <a:blip r:embed="rId12"/>
          <a:stretch/>
        </p:blipFill>
        <p:spPr bwMode="auto">
          <a:xfrm>
            <a:off x="7323736" y="3472389"/>
            <a:ext cx="292098" cy="212724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231866721" name="Picture 2"/>
          <p:cNvPicPr>
            <a:picLocks noChangeAspect="1" noChangeArrowheads="1"/>
          </p:cNvPicPr>
          <p:nvPr/>
        </p:nvPicPr>
        <p:blipFill>
          <a:blip r:embed="rId13"/>
          <a:stretch/>
        </p:blipFill>
        <p:spPr bwMode="auto">
          <a:xfrm>
            <a:off x="5606998" y="3767538"/>
            <a:ext cx="1517076" cy="1203858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69059016" name="Овал 21"/>
          <p:cNvSpPr/>
          <p:nvPr/>
        </p:nvSpPr>
        <p:spPr bwMode="auto">
          <a:xfrm>
            <a:off x="5610902" y="3758538"/>
            <a:ext cx="344520" cy="338040"/>
          </a:xfrm>
          <a:prstGeom prst="ellipse">
            <a:avLst/>
          </a:prstGeom>
          <a:solidFill>
            <a:srgbClr val="00B8FF"/>
          </a:solidFill>
          <a:ln w="9525">
            <a:solidFill>
              <a:srgbClr val="000000"/>
            </a:solidFill>
            <a:round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  <a:defRPr/>
            </a:pPr>
            <a:r>
              <a:rPr lang="ru-RU" sz="1000">
                <a:solidFill>
                  <a:srgbClr val="FFFFFF"/>
                </a:solidFill>
                <a:latin typeface="Arial"/>
                <a:ea typeface="Arial"/>
                <a:cs typeface="Arial"/>
              </a:rPr>
              <a:t>4</a:t>
            </a:r>
            <a:endParaRPr lang="ru-RU" sz="900" b="0" strike="noStrike" spc="0">
              <a:latin typeface="Arial"/>
            </a:endParaRPr>
          </a:p>
        </p:txBody>
      </p:sp>
      <p:sp>
        <p:nvSpPr>
          <p:cNvPr id="927842684" name="Блок-схема: узел 927842683"/>
          <p:cNvSpPr/>
          <p:nvPr/>
        </p:nvSpPr>
        <p:spPr bwMode="auto">
          <a:xfrm>
            <a:off x="7021404" y="1958400"/>
            <a:ext cx="205337" cy="205385"/>
          </a:xfrm>
          <a:prstGeom prst="flowChartConnector">
            <a:avLst/>
          </a:prstGeom>
          <a:solidFill>
            <a:srgbClr val="00B0F0"/>
          </a:solidFill>
          <a:ln w="6349" cap="flat" cmpd="sng" algn="ctr">
            <a:solidFill>
              <a:schemeClr val="tx1"/>
            </a:solidFill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36000" tIns="45720" rIns="91440" bIns="45720" numCol="1" spcCol="0" rtlCol="0" fromWordArt="0" anchor="ctr" anchorCtr="0" forceAA="0" compatLnSpc="0"/>
          <a:lstStyle/>
          <a:p>
            <a:pPr marL="18000" algn="r">
              <a:defRPr/>
            </a:pPr>
            <a:r>
              <a:rPr lang="ru-RU">
                <a:solidFill>
                  <a:schemeClr val="bg1"/>
                </a:solidFill>
              </a:rPr>
              <a:t>1</a:t>
            </a:r>
            <a:endParaRPr>
              <a:solidFill>
                <a:schemeClr val="bg1"/>
              </a:solidFill>
            </a:endParaRPr>
          </a:p>
        </p:txBody>
      </p:sp>
      <p:sp>
        <p:nvSpPr>
          <p:cNvPr id="2079860864" name="Блок-схема: узел 2079860863"/>
          <p:cNvSpPr/>
          <p:nvPr/>
        </p:nvSpPr>
        <p:spPr bwMode="auto">
          <a:xfrm>
            <a:off x="5871348" y="2163785"/>
            <a:ext cx="205337" cy="205385"/>
          </a:xfrm>
          <a:prstGeom prst="flowChartConnector">
            <a:avLst/>
          </a:prstGeom>
          <a:solidFill>
            <a:srgbClr val="00B0F0"/>
          </a:solidFill>
          <a:ln w="6349" cap="flat" cmpd="sng" algn="ctr">
            <a:solidFill>
              <a:schemeClr val="tx1"/>
            </a:solidFill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36000" tIns="45720" rIns="91440" bIns="45720" numCol="1" spcCol="0" rtlCol="0" fromWordArt="0" anchor="ctr" anchorCtr="0" forceAA="0" compatLnSpc="0"/>
          <a:lstStyle/>
          <a:p>
            <a:pPr marL="18000" algn="r">
              <a:defRPr/>
            </a:pPr>
            <a:r>
              <a:rPr lang="ru-RU">
                <a:solidFill>
                  <a:schemeClr val="bg1"/>
                </a:solidFill>
              </a:rPr>
              <a:t>2</a:t>
            </a:r>
            <a:endParaRPr>
              <a:solidFill>
                <a:schemeClr val="bg1"/>
              </a:solidFill>
            </a:endParaRPr>
          </a:p>
        </p:txBody>
      </p:sp>
      <p:sp>
        <p:nvSpPr>
          <p:cNvPr id="2042758618" name="Блок-схема: узел 2042758617"/>
          <p:cNvSpPr/>
          <p:nvPr/>
        </p:nvSpPr>
        <p:spPr bwMode="auto">
          <a:xfrm>
            <a:off x="7450850" y="3301000"/>
            <a:ext cx="205337" cy="205385"/>
          </a:xfrm>
          <a:prstGeom prst="flowChartConnector">
            <a:avLst/>
          </a:prstGeom>
          <a:solidFill>
            <a:srgbClr val="00B0F0"/>
          </a:solidFill>
          <a:ln w="6349" cap="flat" cmpd="sng" algn="ctr">
            <a:solidFill>
              <a:schemeClr val="tx1"/>
            </a:solidFill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36000" tIns="45720" rIns="91440" bIns="45720" numCol="1" spcCol="0" rtlCol="0" fromWordArt="0" anchor="ctr" anchorCtr="0" forceAA="0" compatLnSpc="0"/>
          <a:lstStyle/>
          <a:p>
            <a:pPr marL="18000" algn="r">
              <a:defRPr/>
            </a:pPr>
            <a:r>
              <a:rPr lang="ru-RU">
                <a:solidFill>
                  <a:schemeClr val="bg1"/>
                </a:solidFill>
              </a:rPr>
              <a:t>3</a:t>
            </a:r>
            <a:endParaRPr>
              <a:solidFill>
                <a:schemeClr val="bg1"/>
              </a:solidFill>
            </a:endParaRPr>
          </a:p>
        </p:txBody>
      </p:sp>
      <p:sp>
        <p:nvSpPr>
          <p:cNvPr id="683503736" name="Блок-схема: узел 683503735"/>
          <p:cNvSpPr/>
          <p:nvPr/>
        </p:nvSpPr>
        <p:spPr bwMode="auto">
          <a:xfrm>
            <a:off x="7513164" y="3542205"/>
            <a:ext cx="205337" cy="205385"/>
          </a:xfrm>
          <a:prstGeom prst="flowChartConnector">
            <a:avLst/>
          </a:prstGeom>
          <a:solidFill>
            <a:srgbClr val="00B0F0"/>
          </a:solidFill>
          <a:ln w="6349" cap="flat" cmpd="sng" algn="ctr">
            <a:solidFill>
              <a:schemeClr val="tx1"/>
            </a:solidFill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36000" tIns="45720" rIns="91440" bIns="45720" numCol="1" spcCol="0" rtlCol="0" fromWordArt="0" anchor="ctr" anchorCtr="0" forceAA="0" compatLnSpc="0"/>
          <a:lstStyle/>
          <a:p>
            <a:pPr marL="18000" algn="r">
              <a:defRPr/>
            </a:pPr>
            <a:r>
              <a:rPr lang="ru-RU">
                <a:solidFill>
                  <a:schemeClr val="bg1"/>
                </a:solidFill>
              </a:rPr>
              <a:t>4</a:t>
            </a:r>
            <a:endParaRPr>
              <a:solidFill>
                <a:schemeClr val="bg1"/>
              </a:solidFill>
            </a:endParaRPr>
          </a:p>
        </p:txBody>
      </p:sp>
      <p:sp>
        <p:nvSpPr>
          <p:cNvPr id="1739089524" name="Блок-схема: узел 1739089523"/>
          <p:cNvSpPr/>
          <p:nvPr/>
        </p:nvSpPr>
        <p:spPr bwMode="auto">
          <a:xfrm>
            <a:off x="5373581" y="1655093"/>
            <a:ext cx="205337" cy="205385"/>
          </a:xfrm>
          <a:prstGeom prst="flowChartConnector">
            <a:avLst/>
          </a:prstGeom>
          <a:solidFill>
            <a:srgbClr val="00B0F0"/>
          </a:solidFill>
          <a:ln w="6349" cap="flat" cmpd="sng" algn="ctr">
            <a:solidFill>
              <a:schemeClr val="tx1"/>
            </a:solidFill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36000" tIns="45720" rIns="91440" bIns="45720" numCol="1" spcCol="0" rtlCol="0" fromWordArt="0" anchor="ctr" anchorCtr="0" forceAA="0" compatLnSpc="0"/>
          <a:lstStyle/>
          <a:p>
            <a:pPr marL="18000" algn="r">
              <a:defRPr/>
            </a:pPr>
            <a:r>
              <a:rPr lang="ru-RU">
                <a:solidFill>
                  <a:schemeClr val="bg1"/>
                </a:solidFill>
              </a:rPr>
              <a:t>5</a:t>
            </a:r>
            <a:endParaRPr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09" name="Рисунок 15"/>
          <p:cNvPicPr/>
          <p:nvPr/>
        </p:nvPicPr>
        <p:blipFill>
          <a:blip r:embed="rId2"/>
          <a:stretch/>
        </p:blipFill>
        <p:spPr bwMode="auto">
          <a:xfrm>
            <a:off x="96120" y="3818316"/>
            <a:ext cx="1358640" cy="1150920"/>
          </a:xfrm>
          <a:prstGeom prst="rect">
            <a:avLst/>
          </a:prstGeom>
          <a:ln w="0">
            <a:noFill/>
          </a:ln>
        </p:spPr>
      </p:pic>
      <p:sp>
        <p:nvSpPr>
          <p:cNvPr id="510" name="Прямоугольник 4"/>
          <p:cNvSpPr/>
          <p:nvPr/>
        </p:nvSpPr>
        <p:spPr bwMode="auto">
          <a:xfrm>
            <a:off x="442235" y="991707"/>
            <a:ext cx="3945801" cy="255923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  <a:defRPr/>
            </a:pPr>
            <a:r>
              <a:rPr lang="ru-RU" sz="1300" b="1" strike="noStrike" spc="-1">
                <a:solidFill>
                  <a:srgbClr val="000000"/>
                </a:solidFill>
                <a:latin typeface="Arial"/>
                <a:ea typeface="Arial"/>
              </a:rPr>
              <a:t>Реализованные проекты</a:t>
            </a:r>
            <a:endParaRPr lang="ru-RU" sz="1300" b="1" strike="noStrike" spc="0">
              <a:solidFill>
                <a:srgbClr val="000000"/>
              </a:solidFill>
              <a:latin typeface="Arial"/>
              <a:ea typeface="Arial"/>
            </a:endParaRPr>
          </a:p>
          <a:p>
            <a:pPr algn="ctr">
              <a:lnSpc>
                <a:spcPct val="100000"/>
              </a:lnSpc>
              <a:buNone/>
              <a:defRPr/>
            </a:pPr>
            <a:endParaRPr sz="600" b="0" strike="noStrike" spc="0">
              <a:latin typeface="Arial"/>
            </a:endParaRPr>
          </a:p>
          <a:p>
            <a:pPr marL="176040" indent="-176040">
              <a:lnSpc>
                <a:spcPct val="100000"/>
              </a:lnSpc>
              <a:buClr>
                <a:srgbClr val="000000"/>
              </a:buClr>
              <a:buFont typeface="Times New Roman"/>
              <a:buAutoNum type="arabicPeriod"/>
              <a:defRPr/>
            </a:pPr>
            <a:r>
              <a:rPr lang="ru-RU" sz="1300" b="0" strike="noStrike" spc="-1">
                <a:solidFill>
                  <a:srgbClr val="000000"/>
                </a:solidFill>
                <a:latin typeface="Arial"/>
                <a:ea typeface="Arial"/>
              </a:rPr>
              <a:t>Этнографический комплекс «Музей деревни.   Казачье подворье»</a:t>
            </a:r>
            <a:endParaRPr lang="ru-RU" sz="1300" b="0" strike="noStrike" spc="-1">
              <a:latin typeface="Arial"/>
            </a:endParaRPr>
          </a:p>
          <a:p>
            <a:pPr marL="176040" indent="-176040">
              <a:lnSpc>
                <a:spcPct val="100000"/>
              </a:lnSpc>
              <a:buClr>
                <a:srgbClr val="000000"/>
              </a:buClr>
              <a:buFont typeface="Times New Roman"/>
              <a:buAutoNum type="arabicPeriod"/>
              <a:defRPr/>
            </a:pPr>
            <a:r>
              <a:rPr lang="ru-RU" sz="1300" b="0" strike="noStrike" spc="-1">
                <a:solidFill>
                  <a:srgbClr val="000000"/>
                </a:solidFill>
                <a:latin typeface="Arial"/>
                <a:ea typeface="Arial"/>
              </a:rPr>
              <a:t>Арт-объект «Саргатский курган»</a:t>
            </a:r>
            <a:endParaRPr lang="ru-RU" sz="1300" b="0" strike="noStrike" spc="-1">
              <a:latin typeface="Arial"/>
            </a:endParaRPr>
          </a:p>
          <a:p>
            <a:pPr marL="176040" indent="-176040">
              <a:lnSpc>
                <a:spcPct val="100000"/>
              </a:lnSpc>
              <a:buClr>
                <a:srgbClr val="000000"/>
              </a:buClr>
              <a:buFont typeface="Times New Roman"/>
              <a:buAutoNum type="arabicPeriod"/>
              <a:defRPr/>
            </a:pPr>
            <a:r>
              <a:rPr lang="ru-RU" sz="1300" b="0" strike="noStrike" spc="-1">
                <a:solidFill>
                  <a:srgbClr val="000000"/>
                </a:solidFill>
                <a:latin typeface="Arial"/>
                <a:ea typeface="Arial"/>
              </a:rPr>
              <a:t>Арт-объект «Всадник»</a:t>
            </a:r>
            <a:endParaRPr lang="ru-RU" sz="1300" b="0" strike="noStrike" spc="-1">
              <a:latin typeface="Arial"/>
            </a:endParaRPr>
          </a:p>
          <a:p>
            <a:pPr marL="176040" indent="-176040">
              <a:lnSpc>
                <a:spcPct val="100000"/>
              </a:lnSpc>
              <a:buClr>
                <a:srgbClr val="000000"/>
              </a:buClr>
              <a:buFont typeface="Times New Roman"/>
              <a:buAutoNum type="arabicPeriod"/>
              <a:defRPr/>
            </a:pPr>
            <a:r>
              <a:rPr lang="ru-RU" sz="1300" b="0" strike="noStrike" spc="-1">
                <a:solidFill>
                  <a:srgbClr val="000000"/>
                </a:solidFill>
                <a:latin typeface="Arial"/>
                <a:ea typeface="Arial"/>
              </a:rPr>
              <a:t>Арт-объект «Храм»</a:t>
            </a:r>
            <a:endParaRPr lang="ru-RU" sz="1300" b="0" strike="noStrike" spc="-1">
              <a:latin typeface="Arial"/>
            </a:endParaRPr>
          </a:p>
          <a:p>
            <a:pPr marL="176040" indent="-176040">
              <a:lnSpc>
                <a:spcPct val="100000"/>
              </a:lnSpc>
              <a:buClr>
                <a:srgbClr val="000000"/>
              </a:buClr>
              <a:buFont typeface="Times New Roman"/>
              <a:buAutoNum type="arabicPeriod"/>
              <a:defRPr/>
            </a:pPr>
            <a:r>
              <a:rPr lang="ru-RU" sz="1300" b="0" strike="noStrike" spc="-1">
                <a:solidFill>
                  <a:srgbClr val="000000"/>
                </a:solidFill>
                <a:latin typeface="Arial"/>
                <a:ea typeface="Arial"/>
              </a:rPr>
              <a:t>Белозерский краеведческий музей</a:t>
            </a:r>
            <a:endParaRPr lang="ru-RU" sz="1300" b="0" strike="noStrike" spc="-1">
              <a:latin typeface="Arial"/>
            </a:endParaRPr>
          </a:p>
          <a:p>
            <a:pPr marL="176040" indent="-176040">
              <a:lnSpc>
                <a:spcPct val="100000"/>
              </a:lnSpc>
              <a:buClr>
                <a:srgbClr val="000000"/>
              </a:buClr>
              <a:buFont typeface="Times New Roman"/>
              <a:buAutoNum type="arabicPeriod"/>
              <a:defRPr/>
            </a:pPr>
            <a:r>
              <a:rPr lang="ru-RU" sz="1300" b="0" strike="noStrike" spc="-1">
                <a:solidFill>
                  <a:srgbClr val="000000"/>
                </a:solidFill>
                <a:latin typeface="Arial"/>
                <a:ea typeface="Arial"/>
              </a:rPr>
              <a:t>Этнокультурный центр «Савин»</a:t>
            </a:r>
            <a:endParaRPr lang="ru-RU" sz="1300" b="0" strike="noStrike" spc="-1">
              <a:latin typeface="Arial"/>
            </a:endParaRPr>
          </a:p>
          <a:p>
            <a:pPr marL="176040" indent="-176040">
              <a:lnSpc>
                <a:spcPct val="100000"/>
              </a:lnSpc>
              <a:buClr>
                <a:srgbClr val="000000"/>
              </a:buClr>
              <a:buFont typeface="Times New Roman"/>
              <a:buAutoNum type="arabicPeriod"/>
              <a:defRPr/>
            </a:pPr>
            <a:r>
              <a:rPr lang="ru-RU" sz="1300" b="0" strike="noStrike" spc="-1">
                <a:solidFill>
                  <a:srgbClr val="000000"/>
                </a:solidFill>
                <a:latin typeface="Arial"/>
                <a:ea typeface="Arial"/>
              </a:rPr>
              <a:t>Арт-объект «Жилище раннего железного века»</a:t>
            </a:r>
            <a:endParaRPr lang="ru-RU" sz="1300" b="0" strike="noStrike" spc="-1">
              <a:latin typeface="Arial"/>
            </a:endParaRPr>
          </a:p>
          <a:p>
            <a:pPr marL="176040" indent="-176040">
              <a:lnSpc>
                <a:spcPct val="100000"/>
              </a:lnSpc>
              <a:buClr>
                <a:srgbClr val="000000"/>
              </a:buClr>
              <a:buFont typeface="Times New Roman"/>
              <a:buAutoNum type="arabicPeriod"/>
              <a:defRPr/>
            </a:pPr>
            <a:r>
              <a:rPr lang="ru-RU" sz="1300" b="0" strike="noStrike" spc="-1">
                <a:solidFill>
                  <a:srgbClr val="000000"/>
                </a:solidFill>
                <a:latin typeface="Arial"/>
                <a:ea typeface="Arial"/>
              </a:rPr>
              <a:t>Арт-объект «Ачикуль»</a:t>
            </a:r>
            <a:endParaRPr lang="ru-RU" sz="1300" b="0" strike="noStrike" spc="0">
              <a:solidFill>
                <a:srgbClr val="000000"/>
              </a:solidFill>
              <a:latin typeface="Arial"/>
              <a:ea typeface="Arial"/>
            </a:endParaRPr>
          </a:p>
          <a:p>
            <a:pPr>
              <a:lnSpc>
                <a:spcPct val="100000"/>
              </a:lnSpc>
              <a:buNone/>
              <a:defRPr/>
            </a:pPr>
            <a:endParaRPr lang="ru-RU" sz="1300" b="0" strike="noStrike" spc="-1">
              <a:latin typeface="Arial"/>
            </a:endParaRPr>
          </a:p>
        </p:txBody>
      </p:sp>
      <p:pic>
        <p:nvPicPr>
          <p:cNvPr id="511" name="Рисунок 2"/>
          <p:cNvPicPr/>
          <p:nvPr/>
        </p:nvPicPr>
        <p:blipFill>
          <a:blip r:embed="rId3"/>
          <a:srcRect l="4211" t="8367" r="10661" b="9647"/>
          <a:stretch/>
        </p:blipFill>
        <p:spPr bwMode="auto">
          <a:xfrm>
            <a:off x="7261200" y="3841920"/>
            <a:ext cx="1554120" cy="1144080"/>
          </a:xfrm>
          <a:prstGeom prst="rect">
            <a:avLst/>
          </a:prstGeom>
          <a:ln w="0">
            <a:noFill/>
          </a:ln>
        </p:spPr>
      </p:pic>
      <p:sp>
        <p:nvSpPr>
          <p:cNvPr id="512" name="Text Box 2"/>
          <p:cNvSpPr/>
          <p:nvPr/>
        </p:nvSpPr>
        <p:spPr bwMode="auto">
          <a:xfrm>
            <a:off x="851400" y="-19080"/>
            <a:ext cx="8206200" cy="381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14" name="CustomShape 3"/>
          <p:cNvSpPr/>
          <p:nvPr/>
        </p:nvSpPr>
        <p:spPr bwMode="auto">
          <a:xfrm>
            <a:off x="278640" y="149040"/>
            <a:ext cx="8494920" cy="55296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358DC1"/>
          </a:solidFill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Overflow="overflow" horzOverflow="overflow" lIns="78840" tIns="39600" rIns="78840" bIns="39600" numCol="1" spcCol="0" anchor="ctr">
            <a:noAutofit/>
          </a:bodyPr>
          <a:lstStyle/>
          <a:p>
            <a:pPr algn="ctr">
              <a:lnSpc>
                <a:spcPct val="100000"/>
              </a:lnSpc>
              <a:buNone/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7760" algn="l"/>
                <a:tab pos="6737039" algn="l"/>
                <a:tab pos="7186320" algn="l"/>
                <a:tab pos="7635600" algn="l"/>
                <a:tab pos="8084880" algn="l"/>
                <a:tab pos="8534160" algn="l"/>
                <a:tab pos="8983440" algn="l"/>
              </a:tabLst>
              <a:defRPr/>
            </a:pPr>
            <a:r>
              <a:rPr lang="ru-RU" sz="2400" b="1" strike="noStrike" spc="-1">
                <a:solidFill>
                  <a:srgbClr val="FFFFFF"/>
                </a:solidFill>
                <a:latin typeface="Arial"/>
                <a:ea typeface="Arial"/>
              </a:rPr>
              <a:t>Проекты туризма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515" name="Freeform 2"/>
          <p:cNvSpPr/>
          <p:nvPr/>
        </p:nvSpPr>
        <p:spPr bwMode="auto">
          <a:xfrm flipV="1">
            <a:off x="278640" y="755640"/>
            <a:ext cx="8433000" cy="4536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579D1C"/>
          </a:solidFill>
          <a:ln w="9360">
            <a:solidFill>
              <a:srgbClr val="579D1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516" name="Рисунок 10"/>
          <p:cNvPicPr/>
          <p:nvPr/>
        </p:nvPicPr>
        <p:blipFill>
          <a:blip r:embed="rId4"/>
          <a:stretch/>
        </p:blipFill>
        <p:spPr bwMode="auto">
          <a:xfrm>
            <a:off x="2989800" y="3817440"/>
            <a:ext cx="1397160" cy="1168560"/>
          </a:xfrm>
          <a:prstGeom prst="rect">
            <a:avLst/>
          </a:prstGeom>
          <a:ln w="0">
            <a:noFill/>
          </a:ln>
        </p:spPr>
      </p:pic>
      <p:pic>
        <p:nvPicPr>
          <p:cNvPr id="517" name="Рисунок 12"/>
          <p:cNvPicPr/>
          <p:nvPr/>
        </p:nvPicPr>
        <p:blipFill>
          <a:blip r:embed="rId5"/>
          <a:stretch/>
        </p:blipFill>
        <p:spPr bwMode="auto">
          <a:xfrm>
            <a:off x="1578240" y="3803196"/>
            <a:ext cx="1375200" cy="1168560"/>
          </a:xfrm>
          <a:prstGeom prst="rect">
            <a:avLst/>
          </a:prstGeom>
          <a:ln w="0">
            <a:noFill/>
          </a:ln>
        </p:spPr>
      </p:pic>
      <p:sp>
        <p:nvSpPr>
          <p:cNvPr id="519" name="Овал 35"/>
          <p:cNvSpPr/>
          <p:nvPr/>
        </p:nvSpPr>
        <p:spPr bwMode="auto">
          <a:xfrm>
            <a:off x="1581276" y="3818316"/>
            <a:ext cx="320040" cy="326160"/>
          </a:xfrm>
          <a:prstGeom prst="ellipse">
            <a:avLst/>
          </a:prstGeom>
          <a:solidFill>
            <a:srgbClr val="00B8FF"/>
          </a:solidFill>
          <a:ln w="9525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  <a:defRPr/>
            </a:pPr>
            <a:r>
              <a:rPr lang="ru-RU" sz="1000" b="0" strike="noStrike" spc="-1">
                <a:solidFill>
                  <a:srgbClr val="FFFFFF"/>
                </a:solidFill>
                <a:latin typeface="Arial"/>
                <a:ea typeface="Arial"/>
                <a:cs typeface="Arial"/>
              </a:rPr>
              <a:t>2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520" name="Овал 36"/>
          <p:cNvSpPr/>
          <p:nvPr/>
        </p:nvSpPr>
        <p:spPr bwMode="auto">
          <a:xfrm>
            <a:off x="3004356" y="3818316"/>
            <a:ext cx="334080" cy="318960"/>
          </a:xfrm>
          <a:prstGeom prst="ellipse">
            <a:avLst/>
          </a:prstGeom>
          <a:solidFill>
            <a:srgbClr val="00B8FF"/>
          </a:solidFill>
          <a:ln w="9525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  <a:defRPr/>
            </a:pPr>
            <a:r>
              <a:rPr lang="ru-RU" sz="1000" b="0" strike="noStrike" spc="-1">
                <a:solidFill>
                  <a:srgbClr val="FFFFFF"/>
                </a:solidFill>
                <a:latin typeface="Arial"/>
                <a:ea typeface="Arial"/>
                <a:cs typeface="Arial"/>
              </a:rPr>
              <a:t>3</a:t>
            </a:r>
            <a:endParaRPr lang="ru-RU" sz="1400" b="0" strike="noStrike" spc="-1">
              <a:latin typeface="Arial"/>
            </a:endParaRPr>
          </a:p>
        </p:txBody>
      </p:sp>
      <p:pic>
        <p:nvPicPr>
          <p:cNvPr id="521" name="Рисунок 22"/>
          <p:cNvPicPr/>
          <p:nvPr/>
        </p:nvPicPr>
        <p:blipFill>
          <a:blip r:embed="rId6"/>
          <a:stretch/>
        </p:blipFill>
        <p:spPr bwMode="auto">
          <a:xfrm>
            <a:off x="5661360" y="3832560"/>
            <a:ext cx="1550520" cy="1162080"/>
          </a:xfrm>
          <a:prstGeom prst="rect">
            <a:avLst/>
          </a:prstGeom>
          <a:ln w="0">
            <a:noFill/>
          </a:ln>
        </p:spPr>
      </p:pic>
      <p:sp>
        <p:nvSpPr>
          <p:cNvPr id="522" name="Овал 38"/>
          <p:cNvSpPr/>
          <p:nvPr/>
        </p:nvSpPr>
        <p:spPr bwMode="auto">
          <a:xfrm>
            <a:off x="5728680" y="3820680"/>
            <a:ext cx="325439" cy="334080"/>
          </a:xfrm>
          <a:prstGeom prst="ellipse">
            <a:avLst/>
          </a:prstGeom>
          <a:solidFill>
            <a:srgbClr val="00B8FF"/>
          </a:solidFill>
          <a:ln w="9525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  <a:defRPr/>
            </a:pPr>
            <a:r>
              <a:rPr lang="ru-RU" sz="1000" b="0" strike="noStrike" spc="-1">
                <a:solidFill>
                  <a:srgbClr val="FFFFFF"/>
                </a:solidFill>
                <a:latin typeface="Arial"/>
                <a:ea typeface="Arial"/>
                <a:cs typeface="Arial"/>
              </a:rPr>
              <a:t>5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523" name="Овал 24"/>
          <p:cNvSpPr/>
          <p:nvPr/>
        </p:nvSpPr>
        <p:spPr bwMode="auto">
          <a:xfrm>
            <a:off x="7271640" y="3830400"/>
            <a:ext cx="325439" cy="334080"/>
          </a:xfrm>
          <a:prstGeom prst="ellipse">
            <a:avLst/>
          </a:prstGeom>
          <a:solidFill>
            <a:srgbClr val="00B8FF"/>
          </a:solidFill>
          <a:ln w="9525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  <a:defRPr/>
            </a:pPr>
            <a:r>
              <a:rPr lang="ru-RU" sz="1000" b="0" strike="noStrike" spc="-1">
                <a:solidFill>
                  <a:srgbClr val="FFFFFF"/>
                </a:solidFill>
                <a:latin typeface="Arial"/>
                <a:ea typeface="Arial"/>
                <a:cs typeface="Arial"/>
              </a:rPr>
              <a:t>6</a:t>
            </a:r>
            <a:endParaRPr lang="ru-RU" sz="1400" b="0" strike="noStrike" spc="-1">
              <a:latin typeface="Arial"/>
            </a:endParaRPr>
          </a:p>
        </p:txBody>
      </p:sp>
      <p:pic>
        <p:nvPicPr>
          <p:cNvPr id="524" name="Рисунок 25"/>
          <p:cNvPicPr/>
          <p:nvPr/>
        </p:nvPicPr>
        <p:blipFill>
          <a:blip r:embed="rId7"/>
          <a:stretch/>
        </p:blipFill>
        <p:spPr bwMode="auto">
          <a:xfrm>
            <a:off x="4423680" y="3819960"/>
            <a:ext cx="1256040" cy="1166040"/>
          </a:xfrm>
          <a:prstGeom prst="rect">
            <a:avLst/>
          </a:prstGeom>
          <a:ln w="0">
            <a:noFill/>
          </a:ln>
        </p:spPr>
      </p:pic>
      <p:sp>
        <p:nvSpPr>
          <p:cNvPr id="525" name="Овал 26"/>
          <p:cNvSpPr/>
          <p:nvPr/>
        </p:nvSpPr>
        <p:spPr bwMode="auto">
          <a:xfrm>
            <a:off x="4464000" y="3830400"/>
            <a:ext cx="334080" cy="318960"/>
          </a:xfrm>
          <a:prstGeom prst="ellipse">
            <a:avLst/>
          </a:prstGeom>
          <a:solidFill>
            <a:srgbClr val="00B8FF"/>
          </a:solidFill>
          <a:ln w="9525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  <a:defRPr/>
            </a:pPr>
            <a:r>
              <a:rPr lang="ru-RU" sz="1000" b="0" strike="noStrike" spc="-1">
                <a:solidFill>
                  <a:srgbClr val="FFFFFF"/>
                </a:solidFill>
                <a:latin typeface="Arial"/>
                <a:ea typeface="Arial"/>
                <a:cs typeface="Arial"/>
              </a:rPr>
              <a:t>4</a:t>
            </a:r>
            <a:endParaRPr lang="ru-RU" sz="1400" b="0" strike="noStrike" spc="-1">
              <a:latin typeface="Arial"/>
            </a:endParaRPr>
          </a:p>
        </p:txBody>
      </p:sp>
      <p:pic>
        <p:nvPicPr>
          <p:cNvPr id="526" name="Рисунок 1"/>
          <p:cNvPicPr/>
          <p:nvPr/>
        </p:nvPicPr>
        <p:blipFill>
          <a:blip r:embed="rId8"/>
          <a:srcRect t="4893" b="2489"/>
          <a:stretch/>
        </p:blipFill>
        <p:spPr bwMode="auto">
          <a:xfrm>
            <a:off x="4631039" y="901800"/>
            <a:ext cx="4124880" cy="2876760"/>
          </a:xfrm>
          <a:prstGeom prst="rect">
            <a:avLst/>
          </a:prstGeom>
          <a:ln w="0">
            <a:noFill/>
          </a:ln>
        </p:spPr>
      </p:pic>
      <p:pic>
        <p:nvPicPr>
          <p:cNvPr id="529" name="Рисунок 31"/>
          <p:cNvPicPr/>
          <p:nvPr/>
        </p:nvPicPr>
        <p:blipFill>
          <a:blip r:embed="rId9"/>
          <a:stretch/>
        </p:blipFill>
        <p:spPr bwMode="auto">
          <a:xfrm>
            <a:off x="6228360" y="2581560"/>
            <a:ext cx="276840" cy="187560"/>
          </a:xfrm>
          <a:prstGeom prst="rect">
            <a:avLst/>
          </a:prstGeom>
          <a:ln w="0">
            <a:noFill/>
          </a:ln>
        </p:spPr>
      </p:pic>
      <p:pic>
        <p:nvPicPr>
          <p:cNvPr id="531" name="Рисунок 33"/>
          <p:cNvPicPr/>
          <p:nvPr/>
        </p:nvPicPr>
        <p:blipFill>
          <a:blip r:embed="rId10"/>
          <a:stretch/>
        </p:blipFill>
        <p:spPr bwMode="auto">
          <a:xfrm>
            <a:off x="4575960" y="851760"/>
            <a:ext cx="212040" cy="179280"/>
          </a:xfrm>
          <a:prstGeom prst="rect">
            <a:avLst/>
          </a:prstGeom>
          <a:ln w="0">
            <a:noFill/>
          </a:ln>
        </p:spPr>
      </p:pic>
      <p:pic>
        <p:nvPicPr>
          <p:cNvPr id="533" name="Рисунок 41"/>
          <p:cNvPicPr/>
          <p:nvPr/>
        </p:nvPicPr>
        <p:blipFill>
          <a:blip r:embed="rId9"/>
          <a:stretch/>
        </p:blipFill>
        <p:spPr bwMode="auto">
          <a:xfrm>
            <a:off x="7261200" y="1818000"/>
            <a:ext cx="222120" cy="187560"/>
          </a:xfrm>
          <a:prstGeom prst="rect">
            <a:avLst/>
          </a:prstGeom>
          <a:ln w="0">
            <a:noFill/>
          </a:ln>
        </p:spPr>
      </p:pic>
      <p:pic>
        <p:nvPicPr>
          <p:cNvPr id="534" name="Рисунок 42"/>
          <p:cNvPicPr/>
          <p:nvPr/>
        </p:nvPicPr>
        <p:blipFill>
          <a:blip r:embed="rId11"/>
          <a:stretch/>
        </p:blipFill>
        <p:spPr bwMode="auto">
          <a:xfrm>
            <a:off x="7235280" y="1945080"/>
            <a:ext cx="199080" cy="168120"/>
          </a:xfrm>
          <a:prstGeom prst="rect">
            <a:avLst/>
          </a:prstGeom>
          <a:ln w="0">
            <a:noFill/>
          </a:ln>
        </p:spPr>
      </p:pic>
      <p:pic>
        <p:nvPicPr>
          <p:cNvPr id="535" name="Рисунок 43"/>
          <p:cNvPicPr/>
          <p:nvPr/>
        </p:nvPicPr>
        <p:blipFill>
          <a:blip r:embed="rId12"/>
          <a:stretch/>
        </p:blipFill>
        <p:spPr bwMode="auto">
          <a:xfrm>
            <a:off x="5733000" y="1656000"/>
            <a:ext cx="221400" cy="186840"/>
          </a:xfrm>
          <a:prstGeom prst="rect">
            <a:avLst/>
          </a:prstGeom>
          <a:ln w="0">
            <a:noFill/>
          </a:ln>
        </p:spPr>
      </p:pic>
      <p:pic>
        <p:nvPicPr>
          <p:cNvPr id="538" name="Рисунок 3"/>
          <p:cNvPicPr/>
          <p:nvPr/>
        </p:nvPicPr>
        <p:blipFill>
          <a:blip r:embed="rId13"/>
          <a:stretch/>
        </p:blipFill>
        <p:spPr bwMode="auto">
          <a:xfrm>
            <a:off x="6874560" y="3113640"/>
            <a:ext cx="207360" cy="171000"/>
          </a:xfrm>
          <a:prstGeom prst="rect">
            <a:avLst/>
          </a:prstGeom>
          <a:ln w="0">
            <a:noFill/>
          </a:ln>
        </p:spPr>
      </p:pic>
      <p:pic>
        <p:nvPicPr>
          <p:cNvPr id="539" name="Рисунок 6"/>
          <p:cNvPicPr/>
          <p:nvPr/>
        </p:nvPicPr>
        <p:blipFill>
          <a:blip r:embed="rId14"/>
          <a:srcRect l="-7423"/>
          <a:stretch/>
        </p:blipFill>
        <p:spPr bwMode="auto">
          <a:xfrm>
            <a:off x="6869520" y="3050640"/>
            <a:ext cx="391320" cy="120600"/>
          </a:xfrm>
          <a:prstGeom prst="rect">
            <a:avLst/>
          </a:prstGeom>
          <a:ln w="0">
            <a:noFill/>
          </a:ln>
        </p:spPr>
      </p:pic>
      <p:pic>
        <p:nvPicPr>
          <p:cNvPr id="540" name="Рисунок 8"/>
          <p:cNvPicPr/>
          <p:nvPr/>
        </p:nvPicPr>
        <p:blipFill>
          <a:blip r:embed="rId15"/>
          <a:stretch/>
        </p:blipFill>
        <p:spPr bwMode="auto">
          <a:xfrm>
            <a:off x="6756480" y="3114000"/>
            <a:ext cx="300600" cy="206640"/>
          </a:xfrm>
          <a:prstGeom prst="rect">
            <a:avLst/>
          </a:prstGeom>
          <a:ln w="0">
            <a:noFill/>
          </a:ln>
        </p:spPr>
      </p:pic>
      <p:pic>
        <p:nvPicPr>
          <p:cNvPr id="542" name="Рисунок 9"/>
          <p:cNvPicPr/>
          <p:nvPr/>
        </p:nvPicPr>
        <p:blipFill>
          <a:blip r:embed="rId16"/>
          <a:stretch/>
        </p:blipFill>
        <p:spPr bwMode="auto">
          <a:xfrm>
            <a:off x="7372440" y="3417120"/>
            <a:ext cx="273600" cy="202680"/>
          </a:xfrm>
          <a:prstGeom prst="rect">
            <a:avLst/>
          </a:prstGeom>
          <a:ln w="0">
            <a:noFill/>
          </a:ln>
        </p:spPr>
      </p:pic>
      <p:pic>
        <p:nvPicPr>
          <p:cNvPr id="543" name="Рисунок 16"/>
          <p:cNvPicPr/>
          <p:nvPr/>
        </p:nvPicPr>
        <p:blipFill>
          <a:blip r:embed="rId17"/>
          <a:stretch/>
        </p:blipFill>
        <p:spPr bwMode="auto">
          <a:xfrm>
            <a:off x="7395120" y="3592080"/>
            <a:ext cx="131040" cy="119160"/>
          </a:xfrm>
          <a:prstGeom prst="rect">
            <a:avLst/>
          </a:prstGeom>
          <a:ln w="0">
            <a:noFill/>
          </a:ln>
        </p:spPr>
      </p:pic>
      <p:pic>
        <p:nvPicPr>
          <p:cNvPr id="544" name="Рисунок 17"/>
          <p:cNvPicPr/>
          <p:nvPr/>
        </p:nvPicPr>
        <p:blipFill>
          <a:blip r:embed="rId18"/>
          <a:stretch/>
        </p:blipFill>
        <p:spPr bwMode="auto">
          <a:xfrm>
            <a:off x="6620039" y="2490840"/>
            <a:ext cx="117359" cy="99000"/>
          </a:xfrm>
          <a:prstGeom prst="rect">
            <a:avLst/>
          </a:prstGeom>
          <a:ln w="0">
            <a:noFill/>
          </a:ln>
        </p:spPr>
      </p:pic>
      <p:pic>
        <p:nvPicPr>
          <p:cNvPr id="545" name="Рисунок 29"/>
          <p:cNvPicPr/>
          <p:nvPr/>
        </p:nvPicPr>
        <p:blipFill>
          <a:blip r:embed="rId19"/>
          <a:stretch/>
        </p:blipFill>
        <p:spPr bwMode="auto">
          <a:xfrm>
            <a:off x="6588720" y="2347200"/>
            <a:ext cx="264960" cy="223920"/>
          </a:xfrm>
          <a:prstGeom prst="rect">
            <a:avLst/>
          </a:prstGeom>
          <a:ln w="0">
            <a:noFill/>
          </a:ln>
        </p:spPr>
      </p:pic>
      <p:pic>
        <p:nvPicPr>
          <p:cNvPr id="546" name="Рисунок 48"/>
          <p:cNvPicPr/>
          <p:nvPr/>
        </p:nvPicPr>
        <p:blipFill>
          <a:blip r:embed="rId20"/>
          <a:stretch/>
        </p:blipFill>
        <p:spPr bwMode="auto">
          <a:xfrm>
            <a:off x="6436800" y="1415520"/>
            <a:ext cx="89640" cy="124920"/>
          </a:xfrm>
          <a:prstGeom prst="rect">
            <a:avLst/>
          </a:prstGeom>
          <a:ln w="0">
            <a:noFill/>
          </a:ln>
        </p:spPr>
      </p:pic>
      <p:pic>
        <p:nvPicPr>
          <p:cNvPr id="547" name="Рисунок 49"/>
          <p:cNvPicPr/>
          <p:nvPr/>
        </p:nvPicPr>
        <p:blipFill>
          <a:blip r:embed="rId20"/>
          <a:stretch/>
        </p:blipFill>
        <p:spPr bwMode="auto">
          <a:xfrm>
            <a:off x="6695280" y="1024920"/>
            <a:ext cx="85680" cy="119160"/>
          </a:xfrm>
          <a:prstGeom prst="rect">
            <a:avLst/>
          </a:prstGeom>
          <a:ln w="0">
            <a:noFill/>
          </a:ln>
        </p:spPr>
      </p:pic>
      <p:pic>
        <p:nvPicPr>
          <p:cNvPr id="548" name="Рисунок 50"/>
          <p:cNvPicPr/>
          <p:nvPr/>
        </p:nvPicPr>
        <p:blipFill>
          <a:blip r:embed="rId20"/>
          <a:stretch/>
        </p:blipFill>
        <p:spPr bwMode="auto">
          <a:xfrm>
            <a:off x="5673960" y="1776960"/>
            <a:ext cx="89280" cy="124200"/>
          </a:xfrm>
          <a:prstGeom prst="rect">
            <a:avLst/>
          </a:prstGeom>
          <a:ln w="0">
            <a:noFill/>
          </a:ln>
        </p:spPr>
      </p:pic>
      <p:pic>
        <p:nvPicPr>
          <p:cNvPr id="549" name="Рисунок 51"/>
          <p:cNvPicPr/>
          <p:nvPr/>
        </p:nvPicPr>
        <p:blipFill>
          <a:blip r:embed="rId20"/>
          <a:srcRect b="-25176"/>
          <a:stretch/>
        </p:blipFill>
        <p:spPr bwMode="auto">
          <a:xfrm>
            <a:off x="5614200" y="1284120"/>
            <a:ext cx="148680" cy="207360"/>
          </a:xfrm>
          <a:prstGeom prst="rect">
            <a:avLst/>
          </a:prstGeom>
          <a:ln w="0">
            <a:noFill/>
          </a:ln>
        </p:spPr>
      </p:pic>
      <p:pic>
        <p:nvPicPr>
          <p:cNvPr id="550" name="Рисунок 52"/>
          <p:cNvPicPr/>
          <p:nvPr/>
        </p:nvPicPr>
        <p:blipFill>
          <a:blip r:embed="rId20"/>
          <a:stretch/>
        </p:blipFill>
        <p:spPr bwMode="auto">
          <a:xfrm>
            <a:off x="5533920" y="1309320"/>
            <a:ext cx="89640" cy="124920"/>
          </a:xfrm>
          <a:prstGeom prst="rect">
            <a:avLst/>
          </a:prstGeom>
          <a:ln w="0">
            <a:noFill/>
          </a:ln>
        </p:spPr>
      </p:pic>
      <p:pic>
        <p:nvPicPr>
          <p:cNvPr id="551" name="Рисунок 53"/>
          <p:cNvPicPr/>
          <p:nvPr/>
        </p:nvPicPr>
        <p:blipFill>
          <a:blip r:embed="rId20"/>
          <a:stretch/>
        </p:blipFill>
        <p:spPr bwMode="auto">
          <a:xfrm>
            <a:off x="5464440" y="1309320"/>
            <a:ext cx="89640" cy="124920"/>
          </a:xfrm>
          <a:prstGeom prst="rect">
            <a:avLst/>
          </a:prstGeom>
          <a:ln w="0">
            <a:noFill/>
          </a:ln>
        </p:spPr>
      </p:pic>
      <p:pic>
        <p:nvPicPr>
          <p:cNvPr id="552" name="Рисунок 54"/>
          <p:cNvPicPr/>
          <p:nvPr/>
        </p:nvPicPr>
        <p:blipFill>
          <a:blip r:embed="rId20"/>
          <a:stretch/>
        </p:blipFill>
        <p:spPr bwMode="auto">
          <a:xfrm>
            <a:off x="5740920" y="1273680"/>
            <a:ext cx="127080" cy="177120"/>
          </a:xfrm>
          <a:prstGeom prst="rect">
            <a:avLst/>
          </a:prstGeom>
          <a:ln w="0">
            <a:noFill/>
          </a:ln>
        </p:spPr>
      </p:pic>
      <p:pic>
        <p:nvPicPr>
          <p:cNvPr id="553" name="Рисунок 46"/>
          <p:cNvPicPr/>
          <p:nvPr/>
        </p:nvPicPr>
        <p:blipFill>
          <a:blip r:embed="rId21"/>
          <a:srcRect t="3777" r="11893"/>
          <a:stretch/>
        </p:blipFill>
        <p:spPr bwMode="auto">
          <a:xfrm>
            <a:off x="5266440" y="1255680"/>
            <a:ext cx="451800" cy="108000"/>
          </a:xfrm>
          <a:prstGeom prst="rect">
            <a:avLst/>
          </a:prstGeom>
          <a:ln w="0">
            <a:noFill/>
          </a:ln>
        </p:spPr>
      </p:pic>
      <p:pic>
        <p:nvPicPr>
          <p:cNvPr id="555" name="Рисунок 19"/>
          <p:cNvPicPr/>
          <p:nvPr/>
        </p:nvPicPr>
        <p:blipFill>
          <a:blip r:embed="rId18"/>
          <a:stretch/>
        </p:blipFill>
        <p:spPr bwMode="auto">
          <a:xfrm>
            <a:off x="5546160" y="1434600"/>
            <a:ext cx="383400" cy="84240"/>
          </a:xfrm>
          <a:prstGeom prst="rect">
            <a:avLst/>
          </a:prstGeom>
          <a:ln w="0">
            <a:noFill/>
          </a:ln>
        </p:spPr>
      </p:pic>
      <p:pic>
        <p:nvPicPr>
          <p:cNvPr id="556" name="Рисунок 20"/>
          <p:cNvPicPr/>
          <p:nvPr/>
        </p:nvPicPr>
        <p:blipFill>
          <a:blip r:embed="rId22"/>
          <a:stretch/>
        </p:blipFill>
        <p:spPr bwMode="auto">
          <a:xfrm>
            <a:off x="5544000" y="1432080"/>
            <a:ext cx="349200" cy="100080"/>
          </a:xfrm>
          <a:prstGeom prst="rect">
            <a:avLst/>
          </a:prstGeom>
          <a:ln w="0">
            <a:noFill/>
          </a:ln>
        </p:spPr>
      </p:pic>
      <p:sp>
        <p:nvSpPr>
          <p:cNvPr id="557" name="Блок-схема: узел 47"/>
          <p:cNvSpPr/>
          <p:nvPr/>
        </p:nvSpPr>
        <p:spPr bwMode="auto">
          <a:xfrm>
            <a:off x="5617800" y="1337040"/>
            <a:ext cx="45360" cy="61560"/>
          </a:xfrm>
          <a:prstGeom prst="flowChartConnector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558" name="Рисунок 39"/>
          <p:cNvPicPr/>
          <p:nvPr/>
        </p:nvPicPr>
        <p:blipFill>
          <a:blip r:embed="rId9"/>
          <a:stretch/>
        </p:blipFill>
        <p:spPr bwMode="auto">
          <a:xfrm>
            <a:off x="5529240" y="1201680"/>
            <a:ext cx="222120" cy="187560"/>
          </a:xfrm>
          <a:prstGeom prst="rect">
            <a:avLst/>
          </a:prstGeom>
          <a:ln w="0">
            <a:noFill/>
          </a:ln>
        </p:spPr>
      </p:pic>
      <p:sp>
        <p:nvSpPr>
          <p:cNvPr id="559" name="CustomShape 14"/>
          <p:cNvSpPr/>
          <p:nvPr/>
        </p:nvSpPr>
        <p:spPr bwMode="auto">
          <a:xfrm>
            <a:off x="8784360" y="4767840"/>
            <a:ext cx="431280" cy="3596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2720" tIns="47160" rIns="72720" bIns="36360" anchor="t">
            <a:noAutofit/>
          </a:bodyPr>
          <a:lstStyle/>
          <a:p>
            <a:pPr>
              <a:lnSpc>
                <a:spcPct val="100000"/>
              </a:lnSpc>
              <a:buNone/>
              <a:defRPr/>
            </a:pPr>
            <a:r>
              <a:rPr lang="ru-RU" sz="1200" b="0" strike="noStrike" spc="-1">
                <a:solidFill>
                  <a:srgbClr val="000000"/>
                </a:solidFill>
                <a:latin typeface="Arial"/>
                <a:ea typeface="Arial"/>
              </a:rPr>
              <a:t>14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321980504" name="Овал 35"/>
          <p:cNvSpPr/>
          <p:nvPr/>
        </p:nvSpPr>
        <p:spPr bwMode="auto">
          <a:xfrm>
            <a:off x="83855" y="3818316"/>
            <a:ext cx="320040" cy="326160"/>
          </a:xfrm>
          <a:prstGeom prst="ellipse">
            <a:avLst/>
          </a:prstGeom>
          <a:solidFill>
            <a:srgbClr val="00B8FF"/>
          </a:solidFill>
          <a:ln w="9525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  <a:defRPr/>
            </a:pPr>
            <a:r>
              <a:rPr lang="ru-RU" sz="1000" b="0" strike="noStrike" spc="0">
                <a:solidFill>
                  <a:srgbClr val="FFFFFF"/>
                </a:solidFill>
                <a:latin typeface="Arial"/>
                <a:ea typeface="Arial"/>
                <a:cs typeface="Arial"/>
              </a:rPr>
              <a:t>1</a:t>
            </a:r>
            <a:endParaRPr lang="ru-RU" sz="1400" b="0" strike="noStrike" spc="0">
              <a:latin typeface="Arial"/>
            </a:endParaRPr>
          </a:p>
        </p:txBody>
      </p:sp>
      <p:sp>
        <p:nvSpPr>
          <p:cNvPr id="1880264538" name="Блок-схема: узел 1880264537"/>
          <p:cNvSpPr/>
          <p:nvPr/>
        </p:nvSpPr>
        <p:spPr bwMode="auto">
          <a:xfrm>
            <a:off x="4631039" y="1041386"/>
            <a:ext cx="205338" cy="205386"/>
          </a:xfrm>
          <a:prstGeom prst="flowChartConnector">
            <a:avLst/>
          </a:prstGeom>
          <a:solidFill>
            <a:srgbClr val="00B0F0"/>
          </a:solidFill>
          <a:ln w="6349" cap="flat" cmpd="sng" algn="ctr">
            <a:solidFill>
              <a:schemeClr val="tx1"/>
            </a:solidFill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36000" tIns="45720" rIns="91440" bIns="45720" numCol="1" spcCol="0" rtlCol="0" fromWordArt="0" anchor="ctr" anchorCtr="0" forceAA="0" compatLnSpc="0"/>
          <a:lstStyle/>
          <a:p>
            <a:pPr marL="18000" algn="r">
              <a:defRPr/>
            </a:pPr>
            <a:r>
              <a:rPr lang="ru-RU">
                <a:solidFill>
                  <a:schemeClr val="bg1"/>
                </a:solidFill>
              </a:rPr>
              <a:t>4</a:t>
            </a:r>
            <a:endParaRPr>
              <a:solidFill>
                <a:schemeClr val="bg1"/>
              </a:solidFill>
            </a:endParaRPr>
          </a:p>
        </p:txBody>
      </p:sp>
      <p:sp>
        <p:nvSpPr>
          <p:cNvPr id="1640266422" name="Блок-схема: узел 1640266421"/>
          <p:cNvSpPr/>
          <p:nvPr/>
        </p:nvSpPr>
        <p:spPr bwMode="auto">
          <a:xfrm>
            <a:off x="5733000" y="1260986"/>
            <a:ext cx="205338" cy="205386"/>
          </a:xfrm>
          <a:prstGeom prst="flowChartConnector">
            <a:avLst/>
          </a:prstGeom>
          <a:solidFill>
            <a:srgbClr val="00B0F0"/>
          </a:solidFill>
          <a:ln w="6349" cap="flat" cmpd="sng" algn="ctr">
            <a:solidFill>
              <a:schemeClr val="tx1"/>
            </a:solidFill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36000" tIns="45720" rIns="91440" bIns="45720" numCol="1" spcCol="0" rtlCol="0" fromWordArt="0" anchor="ctr" anchorCtr="0" forceAA="0" compatLnSpc="0"/>
          <a:lstStyle/>
          <a:p>
            <a:pPr marL="18000" algn="r">
              <a:defRPr/>
            </a:pPr>
            <a:r>
              <a:rPr lang="ru-RU">
                <a:solidFill>
                  <a:schemeClr val="bg1"/>
                </a:solidFill>
              </a:rPr>
              <a:t>5</a:t>
            </a:r>
            <a:endParaRPr>
              <a:solidFill>
                <a:schemeClr val="bg1"/>
              </a:solidFill>
            </a:endParaRPr>
          </a:p>
        </p:txBody>
      </p:sp>
      <p:sp>
        <p:nvSpPr>
          <p:cNvPr id="1510969299" name="Блок-схема: узел 1510969298"/>
          <p:cNvSpPr/>
          <p:nvPr/>
        </p:nvSpPr>
        <p:spPr bwMode="auto">
          <a:xfrm>
            <a:off x="7093620" y="1798466"/>
            <a:ext cx="205338" cy="205386"/>
          </a:xfrm>
          <a:prstGeom prst="flowChartConnector">
            <a:avLst/>
          </a:prstGeom>
          <a:solidFill>
            <a:srgbClr val="00B0F0"/>
          </a:solidFill>
          <a:ln w="6349" cap="flat" cmpd="sng" algn="ctr">
            <a:solidFill>
              <a:schemeClr val="tx1"/>
            </a:solidFill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36000" tIns="45720" rIns="91440" bIns="45720" numCol="1" spcCol="0" rtlCol="0" fromWordArt="0" anchor="ctr" anchorCtr="0" forceAA="0" compatLnSpc="0"/>
          <a:lstStyle/>
          <a:p>
            <a:pPr marL="18000" algn="r">
              <a:defRPr/>
            </a:pPr>
            <a:r>
              <a:rPr lang="ru-RU">
                <a:solidFill>
                  <a:schemeClr val="bg1"/>
                </a:solidFill>
              </a:rPr>
              <a:t>6</a:t>
            </a:r>
            <a:endParaRPr>
              <a:solidFill>
                <a:schemeClr val="bg1"/>
              </a:solidFill>
            </a:endParaRPr>
          </a:p>
        </p:txBody>
      </p:sp>
      <p:sp>
        <p:nvSpPr>
          <p:cNvPr id="749541153" name="Блок-схема: узел 749541152"/>
          <p:cNvSpPr/>
          <p:nvPr/>
        </p:nvSpPr>
        <p:spPr bwMode="auto">
          <a:xfrm>
            <a:off x="6962510" y="3143225"/>
            <a:ext cx="205338" cy="205386"/>
          </a:xfrm>
          <a:prstGeom prst="flowChartConnector">
            <a:avLst/>
          </a:prstGeom>
          <a:solidFill>
            <a:srgbClr val="00B0F0"/>
          </a:solidFill>
          <a:ln w="6349" cap="flat" cmpd="sng" algn="ctr">
            <a:solidFill>
              <a:schemeClr val="tx1"/>
            </a:solidFill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36000" tIns="45720" rIns="91440" bIns="45720" numCol="1" spcCol="0" rtlCol="0" fromWordArt="0" anchor="ctr" anchorCtr="0" forceAA="0" compatLnSpc="0"/>
          <a:lstStyle/>
          <a:p>
            <a:pPr marL="18000" algn="r">
              <a:defRPr/>
            </a:pPr>
            <a:r>
              <a:rPr lang="ru-RU">
                <a:solidFill>
                  <a:schemeClr val="bg1"/>
                </a:solidFill>
              </a:rPr>
              <a:t>1</a:t>
            </a:r>
            <a:endParaRPr>
              <a:solidFill>
                <a:schemeClr val="bg1"/>
              </a:solidFill>
            </a:endParaRPr>
          </a:p>
        </p:txBody>
      </p:sp>
      <p:sp>
        <p:nvSpPr>
          <p:cNvPr id="1799981149" name="Блок-схема: узел 1799981148"/>
          <p:cNvSpPr/>
          <p:nvPr/>
        </p:nvSpPr>
        <p:spPr bwMode="auto">
          <a:xfrm>
            <a:off x="6721200" y="2540339"/>
            <a:ext cx="205338" cy="205386"/>
          </a:xfrm>
          <a:prstGeom prst="flowChartConnector">
            <a:avLst/>
          </a:prstGeom>
          <a:solidFill>
            <a:srgbClr val="00B0F0"/>
          </a:solidFill>
          <a:ln w="6349" cap="flat" cmpd="sng" algn="ctr">
            <a:solidFill>
              <a:schemeClr val="tx1"/>
            </a:solidFill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36000" tIns="45720" rIns="91440" bIns="45720" numCol="1" spcCol="0" rtlCol="0" fromWordArt="0" anchor="ctr" anchorCtr="0" forceAA="0" compatLnSpc="0"/>
          <a:lstStyle/>
          <a:p>
            <a:pPr marL="18000" algn="r">
              <a:defRPr/>
            </a:pPr>
            <a:r>
              <a:rPr lang="ru-RU">
                <a:solidFill>
                  <a:schemeClr val="bg1"/>
                </a:solidFill>
              </a:rPr>
              <a:t>2</a:t>
            </a:r>
            <a:endParaRPr>
              <a:solidFill>
                <a:schemeClr val="bg1"/>
              </a:solidFill>
            </a:endParaRPr>
          </a:p>
        </p:txBody>
      </p:sp>
      <p:sp>
        <p:nvSpPr>
          <p:cNvPr id="1352465084" name="Блок-схема: узел 1352465083"/>
          <p:cNvSpPr/>
          <p:nvPr/>
        </p:nvSpPr>
        <p:spPr bwMode="auto">
          <a:xfrm>
            <a:off x="6414699" y="2675339"/>
            <a:ext cx="205338" cy="205386"/>
          </a:xfrm>
          <a:prstGeom prst="flowChartConnector">
            <a:avLst/>
          </a:prstGeom>
          <a:solidFill>
            <a:srgbClr val="00B0F0"/>
          </a:solidFill>
          <a:ln w="6349" cap="flat" cmpd="sng" algn="ctr">
            <a:solidFill>
              <a:schemeClr val="tx1"/>
            </a:solidFill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36000" tIns="45720" rIns="91440" bIns="45720" numCol="1" spcCol="0" rtlCol="0" fromWordArt="0" anchor="ctr" anchorCtr="0" forceAA="0" compatLnSpc="0"/>
          <a:lstStyle/>
          <a:p>
            <a:pPr marL="18000" algn="r">
              <a:defRPr/>
            </a:pPr>
            <a:r>
              <a:rPr lang="ru-RU">
                <a:solidFill>
                  <a:schemeClr val="bg1"/>
                </a:solidFill>
              </a:rPr>
              <a:t>3</a:t>
            </a:r>
            <a:endParaRPr>
              <a:solidFill>
                <a:schemeClr val="bg1"/>
              </a:solidFill>
            </a:endParaRPr>
          </a:p>
        </p:txBody>
      </p:sp>
      <p:sp>
        <p:nvSpPr>
          <p:cNvPr id="1760728222" name="Блок-схема: узел 1760728221"/>
          <p:cNvSpPr/>
          <p:nvPr/>
        </p:nvSpPr>
        <p:spPr bwMode="auto">
          <a:xfrm>
            <a:off x="5893199" y="1736366"/>
            <a:ext cx="205338" cy="205386"/>
          </a:xfrm>
          <a:prstGeom prst="flowChartConnector">
            <a:avLst/>
          </a:prstGeom>
          <a:solidFill>
            <a:srgbClr val="FFC000"/>
          </a:solidFill>
          <a:ln w="6349" cap="flat" cmpd="sng" algn="ctr">
            <a:solidFill>
              <a:schemeClr val="tx1"/>
            </a:solidFill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36000" tIns="45720" rIns="91440" bIns="45720" numCol="1" spcCol="0" rtlCol="0" fromWordArt="0" anchor="ctr" anchorCtr="0" forceAA="0" compatLnSpc="0"/>
          <a:lstStyle/>
          <a:p>
            <a:pPr marL="18000" algn="r">
              <a:defRPr/>
            </a:pPr>
            <a:r>
              <a:rPr lang="ru-RU">
                <a:solidFill>
                  <a:schemeClr val="bg1"/>
                </a:solidFill>
              </a:rPr>
              <a:t>8</a:t>
            </a:r>
            <a:endParaRPr>
              <a:solidFill>
                <a:schemeClr val="bg1"/>
              </a:solidFill>
            </a:endParaRPr>
          </a:p>
        </p:txBody>
      </p:sp>
      <p:sp>
        <p:nvSpPr>
          <p:cNvPr id="1204176343" name="Блок-схема: узел 1204176342"/>
          <p:cNvSpPr/>
          <p:nvPr/>
        </p:nvSpPr>
        <p:spPr bwMode="auto">
          <a:xfrm>
            <a:off x="7440700" y="1941753"/>
            <a:ext cx="205338" cy="205386"/>
          </a:xfrm>
          <a:prstGeom prst="flowChartConnector">
            <a:avLst/>
          </a:prstGeom>
          <a:solidFill>
            <a:srgbClr val="FFC000"/>
          </a:solidFill>
          <a:ln w="6349" cap="flat" cmpd="sng" algn="ctr">
            <a:solidFill>
              <a:schemeClr val="tx1"/>
            </a:solidFill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36000" tIns="45720" rIns="91440" bIns="45720" numCol="1" spcCol="0" rtlCol="0" fromWordArt="0" anchor="ctr" anchorCtr="0" forceAA="0" compatLnSpc="0"/>
          <a:lstStyle/>
          <a:p>
            <a:pPr marL="18000" algn="r">
              <a:defRPr/>
            </a:pPr>
            <a:r>
              <a:rPr lang="ru-RU">
                <a:solidFill>
                  <a:schemeClr val="bg1"/>
                </a:solidFill>
              </a:rPr>
              <a:t>7</a:t>
            </a:r>
            <a:endParaRPr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60" name="Прямоугольник 4"/>
          <p:cNvSpPr/>
          <p:nvPr/>
        </p:nvSpPr>
        <p:spPr bwMode="auto">
          <a:xfrm>
            <a:off x="3114360" y="908640"/>
            <a:ext cx="5742359" cy="157229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l">
              <a:lnSpc>
                <a:spcPct val="81000"/>
              </a:lnSpc>
              <a:buNone/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</a:tabLst>
              <a:defRPr/>
            </a:pPr>
            <a:r>
              <a:rPr lang="ru-RU" sz="1300" b="1" strike="noStrike" spc="-1">
                <a:solidFill>
                  <a:srgbClr val="000000"/>
                </a:solidFill>
                <a:latin typeface="Arial"/>
                <a:ea typeface="Arial Unicode MS"/>
              </a:rPr>
              <a:t>Субсидия из областного бюджета на создание объектов инфраструктуры для развития туризма 2024 - 2025 гг.</a:t>
            </a:r>
            <a:endParaRPr lang="ru-RU" sz="1300" b="0" strike="noStrike" spc="-1">
              <a:latin typeface="Arial"/>
            </a:endParaRPr>
          </a:p>
          <a:p>
            <a:pPr algn="ctr">
              <a:lnSpc>
                <a:spcPct val="81000"/>
              </a:lnSpc>
              <a:buNone/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</a:tabLst>
              <a:defRPr/>
            </a:pPr>
            <a:endParaRPr lang="ru-RU" sz="1300" b="0" strike="noStrike" spc="-1">
              <a:latin typeface="Arial"/>
            </a:endParaRPr>
          </a:p>
          <a:p>
            <a:pPr>
              <a:lnSpc>
                <a:spcPct val="81000"/>
              </a:lnSpc>
              <a:buNone/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</a:tabLst>
              <a:defRPr/>
            </a:pPr>
            <a:r>
              <a:rPr lang="ru-RU" sz="1300" b="0" strike="noStrike" spc="-1">
                <a:solidFill>
                  <a:srgbClr val="000000"/>
                </a:solidFill>
                <a:latin typeface="Arial"/>
                <a:ea typeface="Arial Unicode MS"/>
              </a:rPr>
              <a:t>Объем инвестиций – 14,960 млн. руб.   </a:t>
            </a:r>
            <a:endParaRPr lang="ru-RU" sz="1300" b="0" strike="noStrike" spc="0">
              <a:solidFill>
                <a:srgbClr val="000000"/>
              </a:solidFill>
              <a:latin typeface="Arial"/>
              <a:ea typeface="Arial Unicode MS"/>
            </a:endParaRPr>
          </a:p>
          <a:p>
            <a:pPr>
              <a:lnSpc>
                <a:spcPct val="81000"/>
              </a:lnSpc>
              <a:buNone/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79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</a:tabLst>
              <a:defRPr/>
            </a:pPr>
            <a:r>
              <a:rPr lang="ru-RU" sz="1300" b="0" strike="noStrike" spc="0">
                <a:solidFill>
                  <a:srgbClr val="000000"/>
                </a:solidFill>
                <a:latin typeface="Arial"/>
                <a:ea typeface="Arial Unicode MS"/>
              </a:rPr>
              <a:t>Период реализации – 2024 г. </a:t>
            </a:r>
            <a:r>
              <a:rPr lang="ru-RU" sz="1300" b="0" i="0" u="none" strike="noStrike" cap="none" spc="0">
                <a:solidFill>
                  <a:srgbClr val="000000"/>
                </a:solidFill>
                <a:latin typeface="Arial"/>
                <a:ea typeface="Arial Unicode MS"/>
                <a:cs typeface="Arial"/>
              </a:rPr>
              <a:t>–</a:t>
            </a:r>
            <a:r>
              <a:rPr lang="ru-RU" sz="1300" b="0" strike="noStrike" spc="0">
                <a:solidFill>
                  <a:srgbClr val="000000"/>
                </a:solidFill>
                <a:latin typeface="Arial"/>
                <a:ea typeface="Arial Unicode MS"/>
              </a:rPr>
              <a:t> 10,960 млн. руб.</a:t>
            </a:r>
          </a:p>
          <a:p>
            <a:pPr>
              <a:lnSpc>
                <a:spcPct val="81000"/>
              </a:lnSpc>
              <a:buNone/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79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</a:tabLst>
              <a:defRPr/>
            </a:pPr>
            <a:r>
              <a:rPr lang="ru-RU" sz="1300" b="0" strike="noStrike" spc="0">
                <a:solidFill>
                  <a:srgbClr val="000000"/>
                </a:solidFill>
                <a:latin typeface="Arial"/>
                <a:ea typeface="Arial Unicode MS"/>
              </a:rPr>
              <a:t>                                      2025 г. </a:t>
            </a:r>
            <a:r>
              <a:rPr lang="ru-RU" sz="1300" b="0" i="0" u="none" strike="noStrike" cap="none" spc="0">
                <a:solidFill>
                  <a:srgbClr val="000000"/>
                </a:solidFill>
                <a:latin typeface="Arial"/>
                <a:ea typeface="Arial Unicode MS"/>
                <a:cs typeface="Arial"/>
              </a:rPr>
              <a:t>–</a:t>
            </a:r>
            <a:r>
              <a:rPr lang="ru-RU" sz="1300" b="0" strike="noStrike" spc="0">
                <a:solidFill>
                  <a:srgbClr val="000000"/>
                </a:solidFill>
                <a:latin typeface="Arial"/>
                <a:ea typeface="Arial Unicode MS"/>
              </a:rPr>
              <a:t> 4,0 млн. руб. </a:t>
            </a:r>
          </a:p>
          <a:p>
            <a:pPr>
              <a:lnSpc>
                <a:spcPct val="81000"/>
              </a:lnSpc>
              <a:buNone/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79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</a:tabLst>
              <a:defRPr/>
            </a:pPr>
            <a:r>
              <a:rPr lang="ru-RU" sz="1300" b="0" strike="noStrike" spc="0">
                <a:solidFill>
                  <a:srgbClr val="000000"/>
                </a:solidFill>
                <a:latin typeface="Arial"/>
                <a:ea typeface="Arial Unicode MS"/>
              </a:rPr>
              <a:t>Готовность  объектов (2024 г.) – 100 % </a:t>
            </a:r>
            <a:endParaRPr lang="ru-RU" sz="1300" b="0" strike="noStrike" spc="0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</a:tabLst>
              <a:defRPr/>
            </a:pPr>
            <a:r>
              <a:rPr lang="ru-RU" sz="1300" b="0" strike="noStrike" spc="-1">
                <a:solidFill>
                  <a:srgbClr val="000000"/>
                </a:solidFill>
                <a:latin typeface="Arial"/>
                <a:ea typeface="Arial Unicode MS"/>
              </a:rPr>
              <a:t>Местоположение: с. Бузан, с. Рычково</a:t>
            </a:r>
            <a:endParaRPr lang="ru-RU" sz="1300" b="0" strike="noStrike" spc="-1">
              <a:latin typeface="Arial"/>
            </a:endParaRPr>
          </a:p>
          <a:p>
            <a:pPr>
              <a:lnSpc>
                <a:spcPct val="81000"/>
              </a:lnSpc>
              <a:buNone/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</a:tabLst>
              <a:defRPr/>
            </a:pPr>
            <a:endParaRPr lang="ru-RU" sz="1300" b="0" strike="noStrike" spc="-1">
              <a:latin typeface="Arial"/>
            </a:endParaRPr>
          </a:p>
        </p:txBody>
      </p:sp>
      <p:sp>
        <p:nvSpPr>
          <p:cNvPr id="561" name="AutoShape 2"/>
          <p:cNvSpPr/>
          <p:nvPr/>
        </p:nvSpPr>
        <p:spPr bwMode="auto">
          <a:xfrm>
            <a:off x="155520" y="-144360"/>
            <a:ext cx="30456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62" name="AutoShape 5"/>
          <p:cNvSpPr/>
          <p:nvPr/>
        </p:nvSpPr>
        <p:spPr bwMode="auto">
          <a:xfrm>
            <a:off x="307800" y="7920"/>
            <a:ext cx="30456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63" name="Freeform 2"/>
          <p:cNvSpPr/>
          <p:nvPr/>
        </p:nvSpPr>
        <p:spPr bwMode="auto">
          <a:xfrm flipV="1">
            <a:off x="376200" y="675000"/>
            <a:ext cx="8439840" cy="3384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579D1C"/>
          </a:solidFill>
          <a:ln w="9360">
            <a:solidFill>
              <a:srgbClr val="579D1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564" name="Рисунок 2"/>
          <p:cNvPicPr/>
          <p:nvPr/>
        </p:nvPicPr>
        <p:blipFill>
          <a:blip r:embed="rId2"/>
          <a:stretch/>
        </p:blipFill>
        <p:spPr bwMode="auto">
          <a:xfrm>
            <a:off x="176760" y="789840"/>
            <a:ext cx="2882880" cy="1961280"/>
          </a:xfrm>
          <a:prstGeom prst="rect">
            <a:avLst/>
          </a:prstGeom>
          <a:ln w="0">
            <a:noFill/>
          </a:ln>
        </p:spPr>
      </p:pic>
      <p:pic>
        <p:nvPicPr>
          <p:cNvPr id="565" name="Рисунок 9"/>
          <p:cNvPicPr/>
          <p:nvPr/>
        </p:nvPicPr>
        <p:blipFill>
          <a:blip r:embed="rId3"/>
          <a:stretch/>
        </p:blipFill>
        <p:spPr bwMode="auto">
          <a:xfrm>
            <a:off x="3114360" y="2831760"/>
            <a:ext cx="2923560" cy="1947600"/>
          </a:xfrm>
          <a:prstGeom prst="rect">
            <a:avLst/>
          </a:prstGeom>
          <a:ln w="0">
            <a:noFill/>
          </a:ln>
        </p:spPr>
      </p:pic>
      <p:sp>
        <p:nvSpPr>
          <p:cNvPr id="566" name="CustomShape 3"/>
          <p:cNvSpPr/>
          <p:nvPr/>
        </p:nvSpPr>
        <p:spPr bwMode="auto">
          <a:xfrm>
            <a:off x="376200" y="79200"/>
            <a:ext cx="8397360" cy="55296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358DC1"/>
          </a:solidFill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Overflow="overflow" horzOverflow="overflow" lIns="78840" tIns="39600" rIns="78840" bIns="39600" numCol="1" spcCol="0" anchor="ctr">
            <a:noAutofit/>
          </a:bodyPr>
          <a:lstStyle/>
          <a:p>
            <a:pPr algn="ctr">
              <a:lnSpc>
                <a:spcPct val="100000"/>
              </a:lnSpc>
              <a:buNone/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7760" algn="l"/>
                <a:tab pos="6737039" algn="l"/>
                <a:tab pos="7186320" algn="l"/>
                <a:tab pos="7635600" algn="l"/>
                <a:tab pos="8084880" algn="l"/>
                <a:tab pos="8534160" algn="l"/>
                <a:tab pos="8983440" algn="l"/>
              </a:tabLst>
              <a:defRPr/>
            </a:pPr>
            <a:r>
              <a:rPr lang="ru-RU" sz="2400" b="1" strike="noStrike" spc="-1">
                <a:solidFill>
                  <a:srgbClr val="FFFFFF"/>
                </a:solidFill>
                <a:latin typeface="Arial"/>
                <a:ea typeface="Arial"/>
              </a:rPr>
              <a:t>Проекты туризма</a:t>
            </a:r>
            <a:endParaRPr lang="ru-RU" sz="2400" b="0" strike="noStrike" spc="-1">
              <a:latin typeface="Arial"/>
            </a:endParaRPr>
          </a:p>
        </p:txBody>
      </p:sp>
      <p:pic>
        <p:nvPicPr>
          <p:cNvPr id="567" name="Рисунок 5"/>
          <p:cNvPicPr/>
          <p:nvPr/>
        </p:nvPicPr>
        <p:blipFill>
          <a:blip r:embed="rId4"/>
          <a:srcRect l="10811" t="16216" r="4323" b="39980"/>
          <a:stretch/>
        </p:blipFill>
        <p:spPr bwMode="auto">
          <a:xfrm>
            <a:off x="215640" y="2808000"/>
            <a:ext cx="2862360" cy="1969200"/>
          </a:xfrm>
          <a:prstGeom prst="rect">
            <a:avLst/>
          </a:prstGeom>
          <a:ln w="0">
            <a:noFill/>
          </a:ln>
        </p:spPr>
      </p:pic>
      <p:pic>
        <p:nvPicPr>
          <p:cNvPr id="568" name="Рисунок 7"/>
          <p:cNvPicPr/>
          <p:nvPr/>
        </p:nvPicPr>
        <p:blipFill>
          <a:blip r:embed="rId5"/>
          <a:stretch/>
        </p:blipFill>
        <p:spPr bwMode="auto">
          <a:xfrm>
            <a:off x="6156000" y="2808000"/>
            <a:ext cx="2882880" cy="1923480"/>
          </a:xfrm>
          <a:prstGeom prst="rect">
            <a:avLst/>
          </a:prstGeom>
          <a:ln w="0">
            <a:noFill/>
          </a:ln>
        </p:spPr>
      </p:pic>
      <p:sp>
        <p:nvSpPr>
          <p:cNvPr id="569" name="CustomShape 15"/>
          <p:cNvSpPr/>
          <p:nvPr/>
        </p:nvSpPr>
        <p:spPr bwMode="auto">
          <a:xfrm>
            <a:off x="8712360" y="4731840"/>
            <a:ext cx="431280" cy="3596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2720" tIns="47160" rIns="72720" bIns="36360" anchor="t">
            <a:noAutofit/>
          </a:bodyPr>
          <a:lstStyle/>
          <a:p>
            <a:pPr>
              <a:lnSpc>
                <a:spcPct val="100000"/>
              </a:lnSpc>
              <a:buNone/>
              <a:defRPr/>
            </a:pPr>
            <a:r>
              <a:rPr lang="ru-RU" sz="1200" b="0" strike="noStrike" spc="-1">
                <a:solidFill>
                  <a:srgbClr val="000000"/>
                </a:solidFill>
                <a:latin typeface="Arial"/>
                <a:ea typeface="Arial"/>
              </a:rPr>
              <a:t>15</a:t>
            </a:r>
            <a:endParaRPr lang="ru-RU" sz="1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70" name="Text Box 2"/>
          <p:cNvSpPr/>
          <p:nvPr/>
        </p:nvSpPr>
        <p:spPr bwMode="auto">
          <a:xfrm>
            <a:off x="851400" y="-19080"/>
            <a:ext cx="8206200" cy="381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71" name="Прямоугольник 13"/>
          <p:cNvSpPr/>
          <p:nvPr/>
        </p:nvSpPr>
        <p:spPr bwMode="auto">
          <a:xfrm>
            <a:off x="2696760" y="1419480"/>
            <a:ext cx="591120" cy="257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  <a:defRPr/>
            </a:pPr>
            <a:r>
              <a:rPr lang="ru-RU" sz="1100" b="1" strike="noStrike" spc="-1">
                <a:solidFill>
                  <a:srgbClr val="FFFFFF"/>
                </a:solidFill>
                <a:latin typeface="Arial"/>
                <a:ea typeface="Microsoft YaHei"/>
              </a:rPr>
              <a:t>9,3 га </a:t>
            </a:r>
            <a:endParaRPr lang="ru-RU" sz="1100" b="0" strike="noStrike" spc="-1">
              <a:latin typeface="Arial"/>
            </a:endParaRPr>
          </a:p>
        </p:txBody>
      </p:sp>
      <p:sp>
        <p:nvSpPr>
          <p:cNvPr id="572" name="CustomShape 3"/>
          <p:cNvSpPr/>
          <p:nvPr/>
        </p:nvSpPr>
        <p:spPr bwMode="auto">
          <a:xfrm>
            <a:off x="334439" y="111960"/>
            <a:ext cx="8578080" cy="50616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358DC1"/>
          </a:solidFill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Overflow="overflow" horzOverflow="overflow" lIns="78840" tIns="39600" rIns="78840" bIns="39600" numCol="1" spcCol="0" anchor="ctr">
            <a:noAutofit/>
          </a:bodyPr>
          <a:lstStyle/>
          <a:p>
            <a:pPr algn="ctr">
              <a:lnSpc>
                <a:spcPct val="100000"/>
              </a:lnSpc>
              <a:buNone/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</a:tabLst>
              <a:defRPr/>
            </a:pPr>
            <a:r>
              <a:rPr lang="ru-RU" sz="2300" b="1" strike="noStrike" spc="-1">
                <a:solidFill>
                  <a:srgbClr val="FFFFFF"/>
                </a:solidFill>
                <a:latin typeface="Arial"/>
                <a:ea typeface="Microsoft YaHei"/>
              </a:rPr>
              <a:t> Нестационарные торговые объекты</a:t>
            </a:r>
            <a:endParaRPr lang="ru-RU" sz="2300" b="0" strike="noStrike" spc="-1">
              <a:latin typeface="Arial"/>
            </a:endParaRPr>
          </a:p>
        </p:txBody>
      </p:sp>
      <p:sp>
        <p:nvSpPr>
          <p:cNvPr id="573" name="Freeform 2"/>
          <p:cNvSpPr/>
          <p:nvPr/>
        </p:nvSpPr>
        <p:spPr bwMode="auto">
          <a:xfrm flipV="1">
            <a:off x="334438" y="675000"/>
            <a:ext cx="8535129" cy="3384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579D1C"/>
          </a:solidFill>
          <a:ln w="9360">
            <a:solidFill>
              <a:srgbClr val="579D1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74" name="Прямоугольник 5"/>
          <p:cNvSpPr/>
          <p:nvPr/>
        </p:nvSpPr>
        <p:spPr bwMode="auto">
          <a:xfrm>
            <a:off x="3471840" y="1131480"/>
            <a:ext cx="5239800" cy="318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  <a:defRPr/>
            </a:pPr>
            <a:r>
              <a:rPr lang="ru-RU" sz="1500" b="1" strike="noStrike" spc="-1">
                <a:solidFill>
                  <a:srgbClr val="000000"/>
                </a:solidFill>
                <a:latin typeface="Arial"/>
                <a:ea typeface="Microsoft YaHei"/>
              </a:rPr>
              <a:t> </a:t>
            </a:r>
            <a:r>
              <a:rPr lang="ru-RU" sz="15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 </a:t>
            </a:r>
            <a:endParaRPr lang="ru-RU" sz="1500" b="0" strike="noStrike" spc="-1">
              <a:latin typeface="Arial"/>
            </a:endParaRPr>
          </a:p>
        </p:txBody>
      </p:sp>
      <p:sp>
        <p:nvSpPr>
          <p:cNvPr id="575" name="Прямоугольник 2"/>
          <p:cNvSpPr/>
          <p:nvPr/>
        </p:nvSpPr>
        <p:spPr bwMode="auto">
          <a:xfrm>
            <a:off x="523438" y="820956"/>
            <a:ext cx="8194679" cy="79444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В  схеме  Белозерского муниципального округа </a:t>
            </a:r>
            <a:r>
              <a:rPr lang="ru-RU" sz="1400" b="1" strike="noStrik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23</a:t>
            </a:r>
            <a:r>
              <a:rPr lang="ru-RU" sz="1400" b="0" strike="noStrik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места для размещения нестационарных торговых объектов. Дополнительно определено </a:t>
            </a:r>
            <a:r>
              <a:rPr lang="ru-RU" sz="1400" b="1" strike="noStrik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3</a:t>
            </a:r>
            <a:r>
              <a:rPr lang="ru-RU" sz="1400" b="0" strike="noStrik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места размещения нестационарных торговых объектов, в схему размещения НТО внесены изменения, объявлено </a:t>
            </a:r>
            <a:r>
              <a:rPr lang="ru-RU" sz="1400" b="1" strike="noStrik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4</a:t>
            </a:r>
            <a:r>
              <a:rPr lang="ru-RU" sz="1400" b="0" strike="noStrik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аукциона.</a:t>
            </a:r>
            <a:endParaRPr sz="1400" b="0" strike="noStrike" spc="-1">
              <a:latin typeface="Arial"/>
              <a:cs typeface="Arial"/>
            </a:endParaRPr>
          </a:p>
        </p:txBody>
      </p:sp>
      <p:sp>
        <p:nvSpPr>
          <p:cNvPr id="576" name="Номер слайда 6"/>
          <p:cNvSpPr/>
          <p:nvPr/>
        </p:nvSpPr>
        <p:spPr bwMode="auto">
          <a:xfrm>
            <a:off x="8765280" y="4812480"/>
            <a:ext cx="126720" cy="279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577" name="Рисунок 3"/>
          <p:cNvPicPr/>
          <p:nvPr/>
        </p:nvPicPr>
        <p:blipFill>
          <a:blip r:embed="rId2"/>
          <a:stretch/>
        </p:blipFill>
        <p:spPr bwMode="auto">
          <a:xfrm>
            <a:off x="625680" y="1766520"/>
            <a:ext cx="2664000" cy="2562840"/>
          </a:xfrm>
          <a:prstGeom prst="rect">
            <a:avLst/>
          </a:prstGeom>
          <a:ln w="0">
            <a:noFill/>
          </a:ln>
        </p:spPr>
      </p:pic>
      <p:pic>
        <p:nvPicPr>
          <p:cNvPr id="578" name="Рисунок 4"/>
          <p:cNvPicPr/>
          <p:nvPr/>
        </p:nvPicPr>
        <p:blipFill>
          <a:blip r:embed="rId3"/>
          <a:stretch/>
        </p:blipFill>
        <p:spPr bwMode="auto">
          <a:xfrm>
            <a:off x="3471840" y="1758240"/>
            <a:ext cx="5506200" cy="2544840"/>
          </a:xfrm>
          <a:prstGeom prst="rect">
            <a:avLst/>
          </a:prstGeom>
          <a:ln w="0">
            <a:noFill/>
          </a:ln>
        </p:spPr>
      </p:pic>
      <p:sp>
        <p:nvSpPr>
          <p:cNvPr id="579" name="Прямоугольник 10"/>
          <p:cNvSpPr/>
          <p:nvPr/>
        </p:nvSpPr>
        <p:spPr bwMode="auto">
          <a:xfrm>
            <a:off x="598142" y="4373280"/>
            <a:ext cx="3153960" cy="62375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  <a:defRPr/>
            </a:pPr>
            <a:r>
              <a:rPr lang="ru-RU" sz="11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Автоматическая заправочная станция «Бензоробот», с. Белозерское, ул. Ленина</a:t>
            </a:r>
            <a:r>
              <a:rPr lang="ru-RU" sz="1200" b="0" strike="noStrike" spc="-1">
                <a:solidFill>
                  <a:srgbClr val="FFFFFF"/>
                </a:solidFill>
                <a:latin typeface="Calibri"/>
                <a:ea typeface="Microsoft YaHei"/>
              </a:rPr>
              <a:t>. Белозерское, ул. Ленина (45:02:040105)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580" name="Прямоугольник 15"/>
          <p:cNvSpPr/>
          <p:nvPr/>
        </p:nvSpPr>
        <p:spPr bwMode="auto">
          <a:xfrm>
            <a:off x="4251761" y="4465800"/>
            <a:ext cx="3831840" cy="44087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  <a:defRPr/>
            </a:pPr>
            <a:r>
              <a:rPr lang="ru-RU" sz="11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Кофе - точка, с. Белозерское, ул. К.Маркса, 11</a:t>
            </a:r>
            <a:r>
              <a:rPr lang="ru-RU" sz="1100" b="0" strike="noStrike" spc="-1">
                <a:solidFill>
                  <a:srgbClr val="FFFFFF"/>
                </a:solidFill>
                <a:latin typeface="Arial"/>
                <a:ea typeface="Arial"/>
                <a:cs typeface="Arial"/>
              </a:rPr>
              <a:t>. с. </a:t>
            </a:r>
            <a:r>
              <a:rPr lang="ru-RU" sz="1200" b="0" strike="noStrike" spc="0">
                <a:solidFill>
                  <a:srgbClr val="FFFFFF"/>
                </a:solidFill>
                <a:latin typeface="Calibri"/>
                <a:ea typeface="Microsoft YaHei"/>
              </a:rPr>
              <a:t>11Белозерское, ул. Ленина (45:02:040105)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581" name="CustomShape 16"/>
          <p:cNvSpPr/>
          <p:nvPr/>
        </p:nvSpPr>
        <p:spPr bwMode="auto">
          <a:xfrm>
            <a:off x="8712360" y="4731840"/>
            <a:ext cx="431280" cy="3596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2720" tIns="47160" rIns="72720" bIns="36360" anchor="t">
            <a:noAutofit/>
          </a:bodyPr>
          <a:lstStyle/>
          <a:p>
            <a:pPr>
              <a:lnSpc>
                <a:spcPct val="100000"/>
              </a:lnSpc>
              <a:buNone/>
              <a:defRPr/>
            </a:pPr>
            <a:r>
              <a:rPr lang="ru-RU" sz="1200" b="0" strike="noStrike" spc="-1">
                <a:solidFill>
                  <a:srgbClr val="000000"/>
                </a:solidFill>
                <a:latin typeface="Arial"/>
                <a:ea typeface="Arial"/>
              </a:rPr>
              <a:t>16</a:t>
            </a:r>
            <a:endParaRPr lang="ru-RU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defRPr/>
            </a:pPr>
            <a:endParaRPr lang="ru-RU" sz="1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82" name="Text Box 2"/>
          <p:cNvSpPr/>
          <p:nvPr/>
        </p:nvSpPr>
        <p:spPr bwMode="auto">
          <a:xfrm>
            <a:off x="851400" y="-19080"/>
            <a:ext cx="8206200" cy="381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83" name="Прямоугольник 13"/>
          <p:cNvSpPr/>
          <p:nvPr/>
        </p:nvSpPr>
        <p:spPr bwMode="auto">
          <a:xfrm>
            <a:off x="2696760" y="1419480"/>
            <a:ext cx="591120" cy="257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  <a:defRPr/>
            </a:pPr>
            <a:r>
              <a:rPr lang="ru-RU" sz="1100" b="1" strike="noStrike" spc="-1">
                <a:solidFill>
                  <a:srgbClr val="FFFFFF"/>
                </a:solidFill>
                <a:latin typeface="Arial"/>
                <a:ea typeface="Microsoft YaHei"/>
              </a:rPr>
              <a:t>9,3 га </a:t>
            </a:r>
            <a:endParaRPr lang="ru-RU" sz="1100" b="0" strike="noStrike" spc="-1">
              <a:latin typeface="Arial"/>
            </a:endParaRPr>
          </a:p>
        </p:txBody>
      </p:sp>
      <p:sp>
        <p:nvSpPr>
          <p:cNvPr id="584" name="CustomShape 3"/>
          <p:cNvSpPr/>
          <p:nvPr/>
        </p:nvSpPr>
        <p:spPr bwMode="auto">
          <a:xfrm>
            <a:off x="334439" y="111960"/>
            <a:ext cx="8578080" cy="50616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358DC1"/>
          </a:solidFill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Overflow="overflow" horzOverflow="overflow" lIns="78840" tIns="39600" rIns="78840" bIns="39600" numCol="1" spcCol="0" anchor="ctr">
            <a:noAutofit/>
          </a:bodyPr>
          <a:lstStyle/>
          <a:p>
            <a:pPr algn="ctr">
              <a:lnSpc>
                <a:spcPct val="100000"/>
              </a:lnSpc>
              <a:buNone/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</a:tabLst>
              <a:defRPr/>
            </a:pPr>
            <a:r>
              <a:rPr lang="ru-RU" sz="2300" b="1" strike="noStrike" spc="-1">
                <a:solidFill>
                  <a:srgbClr val="FFFFFF"/>
                </a:solidFill>
                <a:latin typeface="Arial"/>
                <a:ea typeface="Microsoft YaHei"/>
              </a:rPr>
              <a:t> Социальные контракты</a:t>
            </a:r>
            <a:endParaRPr lang="ru-RU" sz="2300" b="0" strike="noStrike" spc="-1">
              <a:latin typeface="Arial"/>
            </a:endParaRPr>
          </a:p>
        </p:txBody>
      </p:sp>
      <p:sp>
        <p:nvSpPr>
          <p:cNvPr id="585" name="Freeform 2"/>
          <p:cNvSpPr/>
          <p:nvPr/>
        </p:nvSpPr>
        <p:spPr bwMode="auto">
          <a:xfrm flipV="1">
            <a:off x="334438" y="675000"/>
            <a:ext cx="8557560" cy="3384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579D1C"/>
          </a:solidFill>
          <a:ln w="9360">
            <a:solidFill>
              <a:srgbClr val="579D1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86" name="Прямоугольник 5"/>
          <p:cNvSpPr/>
          <p:nvPr/>
        </p:nvSpPr>
        <p:spPr bwMode="auto">
          <a:xfrm>
            <a:off x="3471840" y="1131480"/>
            <a:ext cx="5239800" cy="318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  <a:defRPr/>
            </a:pPr>
            <a:r>
              <a:rPr lang="ru-RU" sz="1500" b="1" strike="noStrike" spc="-1">
                <a:solidFill>
                  <a:srgbClr val="000000"/>
                </a:solidFill>
                <a:latin typeface="Arial"/>
                <a:ea typeface="Microsoft YaHei"/>
              </a:rPr>
              <a:t> </a:t>
            </a:r>
            <a:r>
              <a:rPr lang="ru-RU" sz="15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 </a:t>
            </a:r>
            <a:endParaRPr lang="ru-RU" sz="1500" b="0" strike="noStrike" spc="-1">
              <a:latin typeface="Arial"/>
            </a:endParaRPr>
          </a:p>
        </p:txBody>
      </p:sp>
      <p:sp>
        <p:nvSpPr>
          <p:cNvPr id="587" name="Прямоугольник 2"/>
          <p:cNvSpPr/>
          <p:nvPr/>
        </p:nvSpPr>
        <p:spPr bwMode="auto">
          <a:xfrm>
            <a:off x="662490" y="786193"/>
            <a:ext cx="8192518" cy="90112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just">
              <a:lnSpc>
                <a:spcPct val="95000"/>
              </a:lnSpc>
              <a:buNone/>
              <a:defRPr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  <a:ea typeface="Arial Unicode MS"/>
              </a:rPr>
              <a:t>В 2024 г. заключено</a:t>
            </a:r>
            <a:r>
              <a:rPr lang="ru-RU" sz="1400" b="1" strike="noStrike" spc="-1">
                <a:solidFill>
                  <a:srgbClr val="000000"/>
                </a:solidFill>
                <a:latin typeface="Arial"/>
                <a:ea typeface="Arial Unicode MS"/>
              </a:rPr>
              <a:t> 20 </a:t>
            </a:r>
            <a:r>
              <a:rPr lang="ru-RU" sz="1400" b="0" strike="noStrike" spc="-1">
                <a:solidFill>
                  <a:srgbClr val="000000"/>
                </a:solidFill>
                <a:latin typeface="Arial"/>
                <a:ea typeface="Arial Unicode MS"/>
              </a:rPr>
              <a:t>социальных контрактов на общую сумму 5,746 млн. руб., </a:t>
            </a:r>
            <a:r>
              <a:rPr lang="ru-RU" sz="1400" b="0" strike="noStrike" spc="0">
                <a:solidFill>
                  <a:srgbClr val="000000"/>
                </a:solidFill>
                <a:latin typeface="Arial"/>
                <a:ea typeface="Arial Unicode MS"/>
              </a:rPr>
              <a:t>в том числе:</a:t>
            </a:r>
            <a:endParaRPr lang="ru-RU" sz="1400" b="0" strike="noStrike" spc="-1">
              <a:latin typeface="Arial"/>
            </a:endParaRPr>
          </a:p>
          <a:p>
            <a:pPr algn="just">
              <a:lnSpc>
                <a:spcPct val="95000"/>
              </a:lnSpc>
              <a:buNone/>
              <a:defRPr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  <a:ea typeface="Arial Unicode MS"/>
              </a:rPr>
              <a:t>-</a:t>
            </a:r>
            <a:r>
              <a:rPr lang="ru-RU" sz="1400" b="1" strike="noStrike" spc="-1">
                <a:solidFill>
                  <a:srgbClr val="000000"/>
                </a:solidFill>
                <a:latin typeface="Arial"/>
                <a:ea typeface="Arial Unicode MS"/>
              </a:rPr>
              <a:t> 8</a:t>
            </a:r>
            <a:r>
              <a:rPr lang="ru-RU" sz="1400" b="0" strike="noStrike" spc="-1">
                <a:solidFill>
                  <a:srgbClr val="000000"/>
                </a:solidFill>
                <a:latin typeface="Arial"/>
                <a:ea typeface="Arial Unicode MS"/>
              </a:rPr>
              <a:t> на ведение ЛПХ: разведение</a:t>
            </a:r>
            <a:r>
              <a:rPr lang="ru-RU" sz="1400" b="0" strike="noStrike" spc="-1">
                <a:solidFill>
                  <a:srgbClr val="FF0000"/>
                </a:solidFill>
                <a:latin typeface="Arial"/>
                <a:ea typeface="Arial Unicode MS"/>
              </a:rPr>
              <a:t> </a:t>
            </a:r>
            <a:r>
              <a:rPr lang="ru-RU" sz="1400" b="0" strike="noStrike" spc="-1">
                <a:solidFill>
                  <a:srgbClr val="000000"/>
                </a:solidFill>
                <a:latin typeface="Arial"/>
                <a:ea typeface="Arial Unicode MS"/>
              </a:rPr>
              <a:t>КРС мясных и молочных пород;</a:t>
            </a:r>
            <a:endParaRPr lang="ru-RU" sz="1400" b="0" strike="noStrike" spc="-1">
              <a:latin typeface="Arial"/>
            </a:endParaRPr>
          </a:p>
          <a:p>
            <a:pPr algn="just">
              <a:lnSpc>
                <a:spcPct val="95000"/>
              </a:lnSpc>
              <a:buNone/>
              <a:defRPr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  <a:ea typeface="Arial Unicode MS"/>
              </a:rPr>
              <a:t>- </a:t>
            </a:r>
            <a:r>
              <a:rPr lang="ru-RU" sz="1400" b="1" strike="noStrike" spc="-1">
                <a:solidFill>
                  <a:srgbClr val="000000"/>
                </a:solidFill>
                <a:latin typeface="Arial"/>
                <a:ea typeface="Arial Unicode MS"/>
              </a:rPr>
              <a:t>12</a:t>
            </a:r>
            <a:r>
              <a:rPr lang="ru-RU" sz="1400" b="0" strike="noStrike" spc="-1">
                <a:solidFill>
                  <a:srgbClr val="000000"/>
                </a:solidFill>
                <a:latin typeface="Arial"/>
                <a:ea typeface="Arial Unicode MS"/>
              </a:rPr>
              <a:t> на осуществление предпринимательской деятельности: приобретение сельхозтехники, производство и реализация мясной и молочной продукции, открытие автомастерской. 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588" name="Номер слайда 6"/>
          <p:cNvSpPr/>
          <p:nvPr/>
        </p:nvSpPr>
        <p:spPr bwMode="auto">
          <a:xfrm>
            <a:off x="8765280" y="4812480"/>
            <a:ext cx="126720" cy="279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589" name="Рисунок 19"/>
          <p:cNvPicPr/>
          <p:nvPr/>
        </p:nvPicPr>
        <p:blipFill>
          <a:blip r:embed="rId2"/>
          <a:stretch/>
        </p:blipFill>
        <p:spPr bwMode="auto">
          <a:xfrm>
            <a:off x="1115640" y="3495600"/>
            <a:ext cx="1415160" cy="1501920"/>
          </a:xfrm>
          <a:prstGeom prst="rect">
            <a:avLst/>
          </a:prstGeom>
          <a:ln w="0">
            <a:noFill/>
          </a:ln>
        </p:spPr>
      </p:pic>
      <p:pic>
        <p:nvPicPr>
          <p:cNvPr id="590" name="Рисунок 22"/>
          <p:cNvPicPr/>
          <p:nvPr/>
        </p:nvPicPr>
        <p:blipFill>
          <a:blip r:embed="rId3"/>
          <a:stretch/>
        </p:blipFill>
        <p:spPr bwMode="auto">
          <a:xfrm>
            <a:off x="6230833" y="1984680"/>
            <a:ext cx="1257480" cy="1477439"/>
          </a:xfrm>
          <a:prstGeom prst="rect">
            <a:avLst/>
          </a:prstGeom>
          <a:ln w="0">
            <a:noFill/>
          </a:ln>
        </p:spPr>
      </p:pic>
      <p:pic>
        <p:nvPicPr>
          <p:cNvPr id="591" name="Рисунок 23"/>
          <p:cNvPicPr/>
          <p:nvPr/>
        </p:nvPicPr>
        <p:blipFill>
          <a:blip r:embed="rId4"/>
          <a:stretch/>
        </p:blipFill>
        <p:spPr bwMode="auto">
          <a:xfrm>
            <a:off x="3087562" y="3565800"/>
            <a:ext cx="2614243" cy="1413000"/>
          </a:xfrm>
          <a:prstGeom prst="rect">
            <a:avLst/>
          </a:prstGeom>
          <a:ln w="0">
            <a:noFill/>
          </a:ln>
        </p:spPr>
      </p:pic>
      <p:pic>
        <p:nvPicPr>
          <p:cNvPr id="592" name="Рисунок 24"/>
          <p:cNvPicPr/>
          <p:nvPr/>
        </p:nvPicPr>
        <p:blipFill>
          <a:blip r:embed="rId5"/>
          <a:stretch/>
        </p:blipFill>
        <p:spPr bwMode="auto">
          <a:xfrm>
            <a:off x="6265596" y="3563640"/>
            <a:ext cx="1257480" cy="1415160"/>
          </a:xfrm>
          <a:prstGeom prst="rect">
            <a:avLst/>
          </a:prstGeom>
          <a:ln w="0">
            <a:noFill/>
          </a:ln>
        </p:spPr>
      </p:pic>
      <p:pic>
        <p:nvPicPr>
          <p:cNvPr id="593" name="Рисунок 1"/>
          <p:cNvPicPr/>
          <p:nvPr/>
        </p:nvPicPr>
        <p:blipFill>
          <a:blip r:embed="rId6"/>
          <a:stretch/>
        </p:blipFill>
        <p:spPr bwMode="auto">
          <a:xfrm>
            <a:off x="1115640" y="1938240"/>
            <a:ext cx="1429560" cy="1523880"/>
          </a:xfrm>
          <a:prstGeom prst="rect">
            <a:avLst/>
          </a:prstGeom>
          <a:ln w="0">
            <a:noFill/>
          </a:ln>
        </p:spPr>
      </p:pic>
      <p:pic>
        <p:nvPicPr>
          <p:cNvPr id="594" name="Рисунок 4"/>
          <p:cNvPicPr/>
          <p:nvPr/>
        </p:nvPicPr>
        <p:blipFill>
          <a:blip r:embed="rId7"/>
          <a:stretch/>
        </p:blipFill>
        <p:spPr bwMode="auto">
          <a:xfrm>
            <a:off x="3087562" y="1950479"/>
            <a:ext cx="2614243" cy="1599480"/>
          </a:xfrm>
          <a:prstGeom prst="rect">
            <a:avLst/>
          </a:prstGeom>
          <a:ln w="0">
            <a:noFill/>
          </a:ln>
        </p:spPr>
      </p:pic>
      <p:sp>
        <p:nvSpPr>
          <p:cNvPr id="595" name="CustomShape 17"/>
          <p:cNvSpPr/>
          <p:nvPr/>
        </p:nvSpPr>
        <p:spPr bwMode="auto">
          <a:xfrm>
            <a:off x="8712360" y="4731840"/>
            <a:ext cx="431280" cy="3596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2720" tIns="47160" rIns="72720" bIns="36360" anchor="t">
            <a:noAutofit/>
          </a:bodyPr>
          <a:lstStyle/>
          <a:p>
            <a:pPr>
              <a:lnSpc>
                <a:spcPct val="100000"/>
              </a:lnSpc>
              <a:buNone/>
              <a:defRPr/>
            </a:pPr>
            <a:r>
              <a:rPr lang="ru-RU" sz="1200" b="0" strike="noStrike" spc="-1">
                <a:solidFill>
                  <a:srgbClr val="000000"/>
                </a:solidFill>
                <a:latin typeface="Arial"/>
                <a:ea typeface="Arial"/>
              </a:rPr>
              <a:t>17</a:t>
            </a:r>
            <a:endParaRPr lang="ru-RU" sz="1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96" name="AutoShape 1"/>
          <p:cNvSpPr/>
          <p:nvPr/>
        </p:nvSpPr>
        <p:spPr bwMode="auto">
          <a:xfrm>
            <a:off x="341280" y="86760"/>
            <a:ext cx="8500680" cy="52452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358DC1"/>
          </a:solidFill>
          <a:ln w="9360">
            <a:solidFill>
              <a:srgbClr val="3465A4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Overflow="overflow" horzOverflow="overflow" lIns="78840" tIns="39600" rIns="78840" bIns="39600" numCol="1" spcCol="0" anchor="ctr">
            <a:noAutofit/>
          </a:bodyPr>
          <a:lstStyle/>
          <a:p>
            <a:pPr algn="ctr">
              <a:lnSpc>
                <a:spcPct val="100000"/>
              </a:lnSpc>
              <a:buNone/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</a:tabLst>
              <a:defRPr/>
            </a:pPr>
            <a:r>
              <a:rPr lang="ru-RU" sz="2300" b="1" strike="noStrike" spc="-1">
                <a:solidFill>
                  <a:srgbClr val="FFFFFF"/>
                </a:solidFill>
                <a:latin typeface="Arial"/>
                <a:ea typeface="Arial Unicode MS"/>
              </a:rPr>
              <a:t>Снос домов, общественные работы</a:t>
            </a:r>
            <a:endParaRPr lang="ru-RU" sz="2300" b="0" strike="noStrike" spc="-1">
              <a:latin typeface="Arial"/>
            </a:endParaRPr>
          </a:p>
        </p:txBody>
      </p:sp>
      <p:sp>
        <p:nvSpPr>
          <p:cNvPr id="597" name="Прямоугольник 6"/>
          <p:cNvSpPr/>
          <p:nvPr/>
        </p:nvSpPr>
        <p:spPr bwMode="auto">
          <a:xfrm>
            <a:off x="451845" y="866520"/>
            <a:ext cx="8140678" cy="1477199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just">
              <a:lnSpc>
                <a:spcPct val="100000"/>
              </a:lnSpc>
              <a:buNone/>
              <a:tabLst>
                <a:tab pos="0" algn="l"/>
              </a:tabLst>
              <a:defRPr/>
            </a:pPr>
            <a:r>
              <a:rPr lang="ru-RU" sz="1300" b="0" strike="noStrike" spc="-1">
                <a:solidFill>
                  <a:srgbClr val="000000"/>
                </a:solidFill>
                <a:latin typeface="Arial"/>
                <a:ea typeface="Arial"/>
              </a:rPr>
              <a:t>В 2024 году снесено по округу </a:t>
            </a:r>
            <a:r>
              <a:rPr lang="ru-RU" sz="1300" b="1" strike="noStrike" spc="-1">
                <a:solidFill>
                  <a:srgbClr val="000000"/>
                </a:solidFill>
                <a:latin typeface="Arial"/>
                <a:ea typeface="Arial"/>
              </a:rPr>
              <a:t>20</a:t>
            </a:r>
            <a:r>
              <a:rPr lang="ru-RU" sz="1300" b="0" strike="noStrike" spc="-1">
                <a:solidFill>
                  <a:srgbClr val="000000"/>
                </a:solidFill>
                <a:latin typeface="Arial"/>
                <a:ea typeface="Arial"/>
              </a:rPr>
              <a:t> бесхозных домов, в т.ч. 4 </a:t>
            </a:r>
            <a:r>
              <a:rPr lang="ru-RU" sz="1300" b="0" i="0" u="none" strike="noStrike" cap="none" spc="0">
                <a:solidFill>
                  <a:srgbClr val="000000"/>
                </a:solidFill>
                <a:latin typeface="Arial"/>
                <a:ea typeface="Arial Unicode MS"/>
                <a:cs typeface="Arial"/>
              </a:rPr>
              <a:t>–</a:t>
            </a:r>
            <a:r>
              <a:rPr lang="ru-RU" sz="1300" b="0" strike="noStrike" spc="0">
                <a:solidFill>
                  <a:srgbClr val="000000"/>
                </a:solidFill>
                <a:latin typeface="Arial"/>
                <a:ea typeface="Arial"/>
              </a:rPr>
              <a:t> в счет общественных работ. </a:t>
            </a:r>
            <a:endParaRPr lang="ru-RU" sz="13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pos="0" algn="l"/>
              </a:tabLst>
              <a:defRPr/>
            </a:pPr>
            <a:r>
              <a:rPr lang="ru-RU" sz="1300" b="0" strike="noStrike" spc="-1">
                <a:solidFill>
                  <a:srgbClr val="000000"/>
                </a:solidFill>
                <a:latin typeface="Arial"/>
                <a:ea typeface="Arial"/>
              </a:rPr>
              <a:t>В 2025 году запланировано снести </a:t>
            </a:r>
            <a:r>
              <a:rPr lang="ru-RU" sz="1300" b="1" strike="noStrike" spc="-1">
                <a:solidFill>
                  <a:srgbClr val="000000"/>
                </a:solidFill>
                <a:latin typeface="Arial"/>
                <a:ea typeface="Arial"/>
              </a:rPr>
              <a:t>30</a:t>
            </a:r>
            <a:r>
              <a:rPr lang="ru-RU" sz="1300" b="0" strike="noStrike" spc="-1">
                <a:solidFill>
                  <a:srgbClr val="000000"/>
                </a:solidFill>
                <a:latin typeface="Arial"/>
                <a:ea typeface="Arial"/>
              </a:rPr>
              <a:t> домов (снесено </a:t>
            </a:r>
            <a:r>
              <a:rPr lang="ru-RU" sz="1300" b="0" i="0" u="none" strike="noStrike" cap="none" spc="0">
                <a:solidFill>
                  <a:srgbClr val="000000"/>
                </a:solidFill>
                <a:latin typeface="Arial"/>
                <a:ea typeface="Arial Unicode MS"/>
                <a:cs typeface="Arial"/>
              </a:rPr>
              <a:t>–</a:t>
            </a:r>
            <a:r>
              <a:rPr lang="ru-RU" sz="1300" b="0" strike="noStrike" spc="0">
                <a:solidFill>
                  <a:srgbClr val="000000"/>
                </a:solidFill>
                <a:latin typeface="Arial"/>
                <a:ea typeface="Arial"/>
              </a:rPr>
              <a:t> 21).</a:t>
            </a:r>
            <a:endParaRPr lang="ru-RU" sz="13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pos="0" algn="l"/>
              </a:tabLst>
              <a:defRPr/>
            </a:pPr>
            <a:r>
              <a:rPr lang="ru-RU" sz="13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Общий объем финансирования на организацию общественных работ </a:t>
            </a:r>
            <a:r>
              <a:rPr lang="ru-RU" sz="1300" b="0" strike="noStrike" spc="-1">
                <a:solidFill>
                  <a:srgbClr val="000000"/>
                </a:solidFill>
                <a:latin typeface="Arial"/>
                <a:ea typeface="Arial"/>
              </a:rPr>
              <a:t>в 2024 году</a:t>
            </a:r>
            <a:r>
              <a:rPr lang="ru-RU" sz="13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 составил </a:t>
            </a:r>
            <a:r>
              <a:rPr/>
              <a:t/>
            </a:r>
            <a:br>
              <a:rPr/>
            </a:br>
            <a:r>
              <a:rPr lang="ru-RU" sz="13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2593,04 тыс. руб., приняли участие в общественных работах 34 человека. </a:t>
            </a:r>
            <a:endParaRPr lang="ru-RU" sz="13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pos="0" algn="l"/>
              </a:tabLst>
              <a:defRPr/>
            </a:pPr>
            <a:r>
              <a:rPr lang="ru-RU" sz="13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Средства направлены на следующие цели: уборка 11 кладбищ, ограждение кладбища, разборка </a:t>
            </a:r>
            <a:r>
              <a:rPr/>
              <a:t/>
            </a:r>
            <a:br>
              <a:rPr/>
            </a:br>
            <a:r>
              <a:rPr lang="ru-RU" sz="13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4 бесхозных домов, ликвидация 1 свалки, устранение последствий паводка, изготовление и установка 16 контейнерных площадок, уборка мусора. </a:t>
            </a:r>
            <a:endParaRPr lang="ru-RU" sz="1300" b="0" strike="noStrike" spc="-1">
              <a:latin typeface="Arial"/>
            </a:endParaRPr>
          </a:p>
        </p:txBody>
      </p:sp>
      <p:sp>
        <p:nvSpPr>
          <p:cNvPr id="598" name="TextBox 1"/>
          <p:cNvSpPr/>
          <p:nvPr/>
        </p:nvSpPr>
        <p:spPr bwMode="auto">
          <a:xfrm>
            <a:off x="8712360" y="4780440"/>
            <a:ext cx="396000" cy="272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  <a:defRPr/>
            </a:pPr>
            <a:r>
              <a:rPr lang="ru-RU" sz="12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18</a:t>
            </a:r>
            <a:endParaRPr lang="ru-RU" sz="1200" b="0" strike="noStrike" spc="-1">
              <a:latin typeface="Arial"/>
            </a:endParaRPr>
          </a:p>
        </p:txBody>
      </p:sp>
      <p:pic>
        <p:nvPicPr>
          <p:cNvPr id="599" name="Рисунок 6"/>
          <p:cNvPicPr/>
          <p:nvPr/>
        </p:nvPicPr>
        <p:blipFill>
          <a:blip r:embed="rId2"/>
          <a:stretch/>
        </p:blipFill>
        <p:spPr bwMode="auto">
          <a:xfrm>
            <a:off x="1820880" y="2737080"/>
            <a:ext cx="1439640" cy="1899360"/>
          </a:xfrm>
          <a:prstGeom prst="rect">
            <a:avLst/>
          </a:prstGeom>
          <a:ln w="0">
            <a:noFill/>
          </a:ln>
        </p:spPr>
      </p:pic>
      <p:pic>
        <p:nvPicPr>
          <p:cNvPr id="600" name="Рисунок 8"/>
          <p:cNvPicPr/>
          <p:nvPr/>
        </p:nvPicPr>
        <p:blipFill>
          <a:blip r:embed="rId3"/>
          <a:stretch/>
        </p:blipFill>
        <p:spPr bwMode="auto">
          <a:xfrm>
            <a:off x="3295800" y="2720519"/>
            <a:ext cx="1868040" cy="1900080"/>
          </a:xfrm>
          <a:prstGeom prst="rect">
            <a:avLst/>
          </a:prstGeom>
          <a:ln w="0">
            <a:noFill/>
          </a:ln>
        </p:spPr>
      </p:pic>
      <p:pic>
        <p:nvPicPr>
          <p:cNvPr id="601" name="Рисунок 11"/>
          <p:cNvPicPr/>
          <p:nvPr/>
        </p:nvPicPr>
        <p:blipFill>
          <a:blip r:embed="rId4"/>
          <a:stretch/>
        </p:blipFill>
        <p:spPr bwMode="auto">
          <a:xfrm>
            <a:off x="7270560" y="2709360"/>
            <a:ext cx="1505880" cy="1900080"/>
          </a:xfrm>
          <a:prstGeom prst="rect">
            <a:avLst/>
          </a:prstGeom>
          <a:ln w="0">
            <a:noFill/>
          </a:ln>
        </p:spPr>
      </p:pic>
      <p:pic>
        <p:nvPicPr>
          <p:cNvPr id="602" name="Рисунок 2"/>
          <p:cNvPicPr/>
          <p:nvPr/>
        </p:nvPicPr>
        <p:blipFill>
          <a:blip r:embed="rId5"/>
          <a:stretch/>
        </p:blipFill>
        <p:spPr bwMode="auto">
          <a:xfrm>
            <a:off x="228240" y="2719800"/>
            <a:ext cx="1429920" cy="1900800"/>
          </a:xfrm>
          <a:prstGeom prst="rect">
            <a:avLst/>
          </a:prstGeom>
          <a:ln w="0">
            <a:noFill/>
          </a:ln>
        </p:spPr>
      </p:pic>
      <p:sp>
        <p:nvSpPr>
          <p:cNvPr id="603" name="Freeform 2"/>
          <p:cNvSpPr/>
          <p:nvPr/>
        </p:nvSpPr>
        <p:spPr bwMode="auto">
          <a:xfrm flipV="1">
            <a:off x="341280" y="675000"/>
            <a:ext cx="8439840" cy="3384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579D1C"/>
          </a:solidFill>
          <a:ln w="9360">
            <a:solidFill>
              <a:srgbClr val="579D1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604" name="Рисунок 3"/>
          <p:cNvPicPr/>
          <p:nvPr/>
        </p:nvPicPr>
        <p:blipFill>
          <a:blip r:embed="rId6"/>
          <a:stretch/>
        </p:blipFill>
        <p:spPr bwMode="auto">
          <a:xfrm>
            <a:off x="5199120" y="2737080"/>
            <a:ext cx="2026080" cy="18720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05" name="Прямоугольник 2"/>
          <p:cNvSpPr/>
          <p:nvPr/>
        </p:nvSpPr>
        <p:spPr bwMode="auto">
          <a:xfrm>
            <a:off x="4305960" y="886836"/>
            <a:ext cx="4767119" cy="147719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</a:tabLst>
              <a:defRPr/>
            </a:pPr>
            <a:r>
              <a:rPr lang="ru-RU" sz="1300" b="1" strike="noStrike" spc="-1">
                <a:solidFill>
                  <a:srgbClr val="000000"/>
                </a:solidFill>
                <a:latin typeface="Arial"/>
                <a:ea typeface="Arial Unicode MS"/>
              </a:rPr>
              <a:t>Капитальный ремонт и оснащение оборудованием Куликовской ООШ филиала МКОУ «Белозерская СОШ им. В.Н. Коробейникова»</a:t>
            </a:r>
            <a:endParaRPr sz="1300" b="0" strike="noStrike" spc="-1">
              <a:latin typeface="Arial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</a:tabLst>
              <a:defRPr/>
            </a:pPr>
            <a:r>
              <a:rPr lang="ru-RU" sz="1300" b="0" strike="noStrike" spc="-1">
                <a:solidFill>
                  <a:srgbClr val="000000"/>
                </a:solidFill>
                <a:latin typeface="Arial"/>
                <a:ea typeface="Arial Unicode MS"/>
              </a:rPr>
              <a:t>Объем инвестиций – 54,339 млн. руб.   </a:t>
            </a:r>
            <a:endParaRPr sz="1300" b="0" strike="noStrike" spc="-1">
              <a:latin typeface="Arial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</a:tabLst>
              <a:defRPr/>
            </a:pPr>
            <a:r>
              <a:rPr lang="ru-RU" sz="1300" b="0" strike="noStrike" spc="-1">
                <a:solidFill>
                  <a:srgbClr val="000000"/>
                </a:solidFill>
                <a:latin typeface="Arial"/>
                <a:ea typeface="Arial Unicode MS"/>
              </a:rPr>
              <a:t>Период реализации – 2025 г.</a:t>
            </a:r>
            <a:endParaRPr sz="1300" b="0" strike="noStrike" spc="-1">
              <a:latin typeface="Arial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</a:tabLst>
              <a:defRPr/>
            </a:pPr>
            <a:r>
              <a:rPr lang="ru-RU" sz="1300" b="0" strike="noStrike" spc="-1">
                <a:solidFill>
                  <a:srgbClr val="000000"/>
                </a:solidFill>
                <a:latin typeface="Arial"/>
                <a:ea typeface="Arial Unicode MS"/>
              </a:rPr>
              <a:t>Готовность – 50 % </a:t>
            </a:r>
            <a:endParaRPr sz="1300" b="0" strike="noStrike" spc="-1">
              <a:latin typeface="Arial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</a:tabLst>
              <a:defRPr/>
            </a:pPr>
            <a:r>
              <a:rPr lang="ru-RU" sz="1300" b="0" strike="noStrike" spc="-1">
                <a:solidFill>
                  <a:srgbClr val="000000"/>
                </a:solidFill>
                <a:latin typeface="Arial"/>
                <a:ea typeface="Arial Unicode MS"/>
              </a:rPr>
              <a:t>Местоположение: д. Куликово</a:t>
            </a:r>
            <a:endParaRPr sz="1300" b="0" strike="noStrike" spc="-1">
              <a:latin typeface="Arial"/>
            </a:endParaRPr>
          </a:p>
        </p:txBody>
      </p:sp>
      <p:sp>
        <p:nvSpPr>
          <p:cNvPr id="606" name="AutoShape 1"/>
          <p:cNvSpPr/>
          <p:nvPr/>
        </p:nvSpPr>
        <p:spPr bwMode="auto">
          <a:xfrm>
            <a:off x="246600" y="86760"/>
            <a:ext cx="8595360" cy="53136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358DC1"/>
          </a:solidFill>
          <a:ln w="9360">
            <a:solidFill>
              <a:srgbClr val="3465A4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Overflow="overflow" horzOverflow="overflow" lIns="78840" tIns="39600" rIns="78840" bIns="39600" numCol="1" spcCol="0" anchor="ctr">
            <a:noAutofit/>
          </a:bodyPr>
          <a:lstStyle/>
          <a:p>
            <a:pPr algn="ctr">
              <a:lnSpc>
                <a:spcPct val="100000"/>
              </a:lnSpc>
              <a:buNone/>
              <a:defRPr/>
            </a:pPr>
            <a:r>
              <a:rPr lang="ru-RU" sz="2200" b="1" strike="noStrike" spc="-1">
                <a:solidFill>
                  <a:srgbClr val="FFFFFF"/>
                </a:solidFill>
                <a:latin typeface="Arial"/>
                <a:ea typeface="DejaVu Sans"/>
              </a:rPr>
              <a:t>Мероприятия плана комплексного развития территории</a:t>
            </a:r>
            <a:endParaRPr lang="ru-RU" sz="2200" b="0" strike="noStrike" spc="-1">
              <a:latin typeface="Arial"/>
            </a:endParaRPr>
          </a:p>
        </p:txBody>
      </p:sp>
      <p:sp>
        <p:nvSpPr>
          <p:cNvPr id="607" name="Freeform 2"/>
          <p:cNvSpPr/>
          <p:nvPr/>
        </p:nvSpPr>
        <p:spPr bwMode="auto">
          <a:xfrm>
            <a:off x="246600" y="674280"/>
            <a:ext cx="8595360" cy="4536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579D1C"/>
          </a:solidFill>
          <a:ln w="9360">
            <a:solidFill>
              <a:srgbClr val="579D1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608" name="Рисунок 1"/>
          <p:cNvPicPr/>
          <p:nvPr/>
        </p:nvPicPr>
        <p:blipFill>
          <a:blip r:embed="rId2"/>
          <a:srcRect l="14752" r="186"/>
          <a:stretch/>
        </p:blipFill>
        <p:spPr bwMode="auto">
          <a:xfrm>
            <a:off x="730729" y="948285"/>
            <a:ext cx="2999589" cy="1331279"/>
          </a:xfrm>
          <a:prstGeom prst="rect">
            <a:avLst/>
          </a:prstGeom>
          <a:ln w="0">
            <a:noFill/>
          </a:ln>
        </p:spPr>
      </p:pic>
      <p:pic>
        <p:nvPicPr>
          <p:cNvPr id="609" name="Рисунок 11"/>
          <p:cNvPicPr/>
          <p:nvPr/>
        </p:nvPicPr>
        <p:blipFill>
          <a:blip r:embed="rId3"/>
          <a:srcRect r="2521" b="12852"/>
          <a:stretch/>
        </p:blipFill>
        <p:spPr bwMode="auto">
          <a:xfrm>
            <a:off x="269280" y="2668680"/>
            <a:ext cx="2092680" cy="2005560"/>
          </a:xfrm>
          <a:prstGeom prst="rect">
            <a:avLst/>
          </a:prstGeom>
          <a:ln w="0">
            <a:noFill/>
          </a:ln>
        </p:spPr>
      </p:pic>
      <p:pic>
        <p:nvPicPr>
          <p:cNvPr id="610" name="Picture 4" descr="C:\Users\Admin\Downloads\WhatsApp Image 2025-03-24 at 14.15.40.jpeg"/>
          <p:cNvPicPr/>
          <p:nvPr/>
        </p:nvPicPr>
        <p:blipFill>
          <a:blip r:embed="rId4"/>
          <a:srcRect t="8899" b="21460"/>
          <a:stretch/>
        </p:blipFill>
        <p:spPr bwMode="auto">
          <a:xfrm>
            <a:off x="2483640" y="2643840"/>
            <a:ext cx="1619640" cy="2005560"/>
          </a:xfrm>
          <a:prstGeom prst="rect">
            <a:avLst/>
          </a:prstGeom>
          <a:ln w="0">
            <a:noFill/>
          </a:ln>
        </p:spPr>
      </p:pic>
      <p:sp>
        <p:nvSpPr>
          <p:cNvPr id="611" name="Прямоугольник 5"/>
          <p:cNvSpPr/>
          <p:nvPr/>
        </p:nvSpPr>
        <p:spPr bwMode="auto">
          <a:xfrm>
            <a:off x="4305960" y="2878088"/>
            <a:ext cx="4571640" cy="1278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</a:tabLst>
              <a:defRPr/>
            </a:pPr>
            <a:r>
              <a:rPr lang="ru-RU" sz="1300" b="1" strike="noStrike" spc="-1">
                <a:solidFill>
                  <a:srgbClr val="000000"/>
                </a:solidFill>
                <a:latin typeface="Arial"/>
                <a:ea typeface="Arial Unicode MS"/>
              </a:rPr>
              <a:t>Капитальный ремонт здания МКОУ «Белозерская СОШ имени В.Н. Коробейникова» </a:t>
            </a:r>
            <a:endParaRPr lang="ru-RU" sz="13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</a:tabLst>
              <a:defRPr/>
            </a:pPr>
            <a:r>
              <a:rPr lang="ru-RU" sz="1300" b="0" strike="noStrike" spc="-1">
                <a:solidFill>
                  <a:srgbClr val="000000"/>
                </a:solidFill>
                <a:latin typeface="Arial"/>
                <a:ea typeface="Arial Unicode MS"/>
              </a:rPr>
              <a:t>Объем инвестиций – 15,015 млн. руб.   </a:t>
            </a:r>
            <a:endParaRPr lang="ru-RU" sz="13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</a:tabLst>
              <a:defRPr/>
            </a:pPr>
            <a:r>
              <a:rPr lang="ru-RU" sz="1300" b="0" strike="noStrike" spc="-1">
                <a:solidFill>
                  <a:srgbClr val="000000"/>
                </a:solidFill>
                <a:latin typeface="Arial"/>
                <a:ea typeface="Arial Unicode MS"/>
              </a:rPr>
              <a:t>Период реализации – 2024 г.</a:t>
            </a:r>
            <a:endParaRPr lang="ru-RU" sz="13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</a:tabLst>
              <a:defRPr/>
            </a:pPr>
            <a:r>
              <a:rPr lang="ru-RU" sz="1300" b="0" strike="noStrike" spc="-1">
                <a:solidFill>
                  <a:srgbClr val="000000"/>
                </a:solidFill>
                <a:latin typeface="Arial"/>
                <a:ea typeface="Arial Unicode MS"/>
              </a:rPr>
              <a:t>Готовность – 100 % </a:t>
            </a:r>
            <a:endParaRPr lang="ru-RU" sz="13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</a:tabLst>
              <a:defRPr/>
            </a:pPr>
            <a:r>
              <a:rPr lang="ru-RU" sz="1300" b="0" strike="noStrike" spc="-1">
                <a:solidFill>
                  <a:srgbClr val="000000"/>
                </a:solidFill>
                <a:latin typeface="Arial"/>
                <a:ea typeface="Arial Unicode MS"/>
              </a:rPr>
              <a:t>Местоположение: д. Корюкина, ул. Конституции, д. 20 </a:t>
            </a:r>
            <a:endParaRPr lang="ru-RU" sz="1300" b="0" strike="noStrike" spc="-1">
              <a:latin typeface="Arial"/>
            </a:endParaRPr>
          </a:p>
        </p:txBody>
      </p:sp>
      <p:sp>
        <p:nvSpPr>
          <p:cNvPr id="612" name="CustomShape 18"/>
          <p:cNvSpPr/>
          <p:nvPr/>
        </p:nvSpPr>
        <p:spPr bwMode="auto">
          <a:xfrm>
            <a:off x="8712360" y="4731840"/>
            <a:ext cx="431280" cy="3596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2720" tIns="47160" rIns="72720" bIns="36360" anchor="t">
            <a:noAutofit/>
          </a:bodyPr>
          <a:lstStyle/>
          <a:p>
            <a:pPr>
              <a:lnSpc>
                <a:spcPct val="100000"/>
              </a:lnSpc>
              <a:buNone/>
              <a:defRPr/>
            </a:pPr>
            <a:r>
              <a:rPr lang="ru-RU" sz="1200" b="0" strike="noStrike" spc="-1">
                <a:solidFill>
                  <a:srgbClr val="000000"/>
                </a:solidFill>
                <a:latin typeface="Arial"/>
                <a:ea typeface="Arial"/>
              </a:rPr>
              <a:t>19</a:t>
            </a:r>
            <a:endParaRPr lang="ru-RU" sz="1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71" name="AutoShape 1"/>
          <p:cNvSpPr/>
          <p:nvPr/>
        </p:nvSpPr>
        <p:spPr bwMode="auto">
          <a:xfrm>
            <a:off x="467640" y="82800"/>
            <a:ext cx="8400240" cy="49356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358DC1"/>
          </a:solidFill>
          <a:ln w="9360">
            <a:solidFill>
              <a:srgbClr val="3465A4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Overflow="overflow" horzOverflow="overflow" lIns="78840" tIns="39600" rIns="78840" bIns="39600" numCol="1" spcCol="0" anchor="ctr">
            <a:noAutofit/>
          </a:bodyPr>
          <a:lstStyle/>
          <a:p>
            <a:pPr algn="ctr">
              <a:lnSpc>
                <a:spcPct val="100000"/>
              </a:lnSpc>
              <a:buNone/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</a:tabLst>
              <a:defRPr/>
            </a:pPr>
            <a:r>
              <a:rPr lang="ru-RU" sz="2300" b="1" strike="noStrike" spc="-1">
                <a:solidFill>
                  <a:srgbClr val="FFFFFF"/>
                </a:solidFill>
                <a:latin typeface="Arial"/>
                <a:ea typeface="Arial Unicode MS"/>
              </a:rPr>
              <a:t>Общая информация</a:t>
            </a:r>
            <a:endParaRPr lang="ru-RU" sz="2300" b="0" strike="noStrike" spc="-1">
              <a:latin typeface="Arial"/>
            </a:endParaRPr>
          </a:p>
        </p:txBody>
      </p:sp>
      <p:sp>
        <p:nvSpPr>
          <p:cNvPr id="372" name="Freeform 2"/>
          <p:cNvSpPr/>
          <p:nvPr/>
        </p:nvSpPr>
        <p:spPr bwMode="auto">
          <a:xfrm>
            <a:off x="467640" y="642240"/>
            <a:ext cx="8400240" cy="468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579D1C"/>
          </a:solidFill>
          <a:ln w="9360">
            <a:solidFill>
              <a:srgbClr val="579D1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3" name="Rectangle 5"/>
          <p:cNvSpPr/>
          <p:nvPr/>
        </p:nvSpPr>
        <p:spPr bwMode="auto">
          <a:xfrm>
            <a:off x="3124440" y="790200"/>
            <a:ext cx="6289197" cy="3750797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/>
          <a:p>
            <a:pPr>
              <a:lnSpc>
                <a:spcPct val="100000"/>
              </a:lnSpc>
              <a:buNone/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</a:tabLst>
              <a:defRPr/>
            </a:pPr>
            <a:r>
              <a:rPr lang="ru-RU" sz="1300" b="1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Площадь: </a:t>
            </a:r>
            <a:r>
              <a:rPr lang="ru-RU" sz="1300" b="0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342 559 га</a:t>
            </a:r>
            <a:endParaRPr lang="ru-RU" sz="13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</a:tabLst>
              <a:defRPr/>
            </a:pPr>
            <a:endParaRPr sz="4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  <a:tab pos="447840" algn="l"/>
                <a:tab pos="895320" algn="l"/>
                <a:tab pos="1793880" algn="l"/>
                <a:tab pos="2243160" algn="l"/>
                <a:tab pos="2692440" algn="l"/>
                <a:tab pos="3141720" algn="l"/>
                <a:tab pos="3591000" algn="l"/>
                <a:tab pos="4040280" algn="l"/>
                <a:tab pos="4489560" algn="l"/>
                <a:tab pos="4938840" algn="l"/>
                <a:tab pos="538812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</a:tabLst>
              <a:defRPr/>
            </a:pPr>
            <a:r>
              <a:rPr lang="ru-RU" sz="1300" b="1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Население: </a:t>
            </a:r>
            <a:r>
              <a:rPr lang="ru-RU" sz="1300" b="0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 </a:t>
            </a:r>
            <a:r>
              <a:rPr lang="ru-RU" sz="1300" b="0" strike="noStrike" spc="-1" dirty="0" smtClean="0">
                <a:solidFill>
                  <a:srgbClr val="000000"/>
                </a:solidFill>
                <a:latin typeface="Arial"/>
                <a:ea typeface="Microsoft YaHei"/>
              </a:rPr>
              <a:t>12472 человека</a:t>
            </a:r>
            <a:endParaRPr lang="ru-RU" sz="1300" b="0" strike="noStrike" spc="-1" dirty="0">
              <a:latin typeface="Arial"/>
            </a:endParaRPr>
          </a:p>
          <a:p>
            <a:pPr>
              <a:lnSpc>
                <a:spcPct val="95000"/>
              </a:lnSpc>
              <a:buNone/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</a:tabLst>
              <a:defRPr/>
            </a:pPr>
            <a:endParaRPr sz="400" b="0" strike="noStrike" spc="-1" dirty="0">
              <a:latin typeface="Arial"/>
            </a:endParaRPr>
          </a:p>
          <a:p>
            <a:pPr>
              <a:lnSpc>
                <a:spcPct val="95000"/>
              </a:lnSpc>
              <a:buNone/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</a:tabLst>
              <a:defRPr/>
            </a:pPr>
            <a:r>
              <a:rPr lang="ru-RU" sz="1300" b="1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Общий объем доходов бюджета 2024 г.</a:t>
            </a:r>
            <a:r>
              <a:rPr lang="ru-RU" sz="1300" b="0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: 1027,3 млн. руб., </a:t>
            </a:r>
            <a:endParaRPr lang="ru-RU" sz="1300" b="0" strike="noStrike" spc="-1" dirty="0">
              <a:latin typeface="Arial"/>
            </a:endParaRPr>
          </a:p>
          <a:p>
            <a:pPr>
              <a:lnSpc>
                <a:spcPct val="95000"/>
              </a:lnSpc>
              <a:buNone/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</a:tabLst>
              <a:defRPr/>
            </a:pPr>
            <a:r>
              <a:rPr lang="ru-RU" sz="1300" b="0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из них:</a:t>
            </a:r>
            <a:endParaRPr lang="ru-RU" sz="1300" b="0" strike="noStrike" spc="-1" dirty="0">
              <a:latin typeface="Arial"/>
            </a:endParaRPr>
          </a:p>
          <a:p>
            <a:pPr>
              <a:lnSpc>
                <a:spcPct val="95000"/>
              </a:lnSpc>
              <a:buNone/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</a:tabLst>
              <a:defRPr/>
            </a:pPr>
            <a:r>
              <a:rPr lang="ru-RU" sz="1300" b="0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межбюджетные трансферты – 913,7 млн. руб.</a:t>
            </a:r>
            <a:endParaRPr lang="ru-RU" sz="1300" b="0" strike="noStrike" spc="-1" dirty="0">
              <a:latin typeface="Arial"/>
            </a:endParaRPr>
          </a:p>
          <a:p>
            <a:pPr>
              <a:lnSpc>
                <a:spcPct val="95000"/>
              </a:lnSpc>
              <a:buNone/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</a:tabLst>
              <a:defRPr/>
            </a:pPr>
            <a:r>
              <a:rPr lang="ru-RU" sz="1300" b="0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собственные доходы: план – 108,5 млн. руб., </a:t>
            </a:r>
            <a:endParaRPr lang="ru-RU" sz="1300" b="0" strike="noStrike" spc="-1" dirty="0">
              <a:latin typeface="Arial"/>
            </a:endParaRPr>
          </a:p>
          <a:p>
            <a:pPr>
              <a:lnSpc>
                <a:spcPct val="95000"/>
              </a:lnSpc>
              <a:buNone/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</a:tabLst>
              <a:defRPr/>
            </a:pPr>
            <a:r>
              <a:rPr lang="ru-RU" sz="1300" b="0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факт – 113,6 млн. руб. (107 % к 2023 г.) </a:t>
            </a:r>
            <a:endParaRPr lang="ru-RU" sz="1300" b="0" strike="noStrike" spc="-1" dirty="0">
              <a:latin typeface="Arial"/>
            </a:endParaRPr>
          </a:p>
          <a:p>
            <a:pPr>
              <a:lnSpc>
                <a:spcPct val="95000"/>
              </a:lnSpc>
              <a:buNone/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</a:tabLst>
              <a:defRPr/>
            </a:pPr>
            <a:r>
              <a:rPr lang="ru-RU" sz="1300" b="0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доля собственных  доходов – 11,1 % (2024 г.)</a:t>
            </a:r>
            <a:endParaRPr lang="ru-RU" sz="1300" b="0" strike="noStrike" spc="-1" dirty="0">
              <a:latin typeface="Arial"/>
            </a:endParaRPr>
          </a:p>
          <a:p>
            <a:pPr>
              <a:lnSpc>
                <a:spcPct val="95000"/>
              </a:lnSpc>
              <a:buNone/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</a:tabLst>
              <a:defRPr/>
            </a:pPr>
            <a:r>
              <a:rPr lang="ru-RU" sz="1300" b="0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оценка собственных  на 2025 год – 113,7 млн. руб. (100,1% к 2024 г.)</a:t>
            </a:r>
            <a:endParaRPr lang="ru-RU" sz="1300" b="0" strike="noStrike" spc="-1" dirty="0">
              <a:latin typeface="Arial"/>
            </a:endParaRPr>
          </a:p>
          <a:p>
            <a:pPr>
              <a:lnSpc>
                <a:spcPct val="95000"/>
              </a:lnSpc>
              <a:buNone/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</a:tabLst>
              <a:defRPr/>
            </a:pPr>
            <a:r>
              <a:rPr lang="ru-RU" sz="1300" b="0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доля собственных в  доходах – 10,3 %</a:t>
            </a:r>
            <a:endParaRPr lang="ru-RU" sz="1300" b="0" strike="noStrike" spc="-1" dirty="0">
              <a:latin typeface="Arial"/>
            </a:endParaRPr>
          </a:p>
          <a:p>
            <a:pPr>
              <a:lnSpc>
                <a:spcPct val="95000"/>
              </a:lnSpc>
              <a:buNone/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</a:tabLst>
              <a:defRPr/>
            </a:pPr>
            <a:r>
              <a:rPr lang="ru-RU" sz="1100" b="0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(с учетом распределения </a:t>
            </a:r>
            <a:r>
              <a:rPr lang="ru-RU" sz="1100" b="0" strike="noStrike" spc="-1" dirty="0" err="1">
                <a:solidFill>
                  <a:srgbClr val="000000"/>
                </a:solidFill>
                <a:latin typeface="Arial"/>
                <a:ea typeface="Microsoft YaHei"/>
              </a:rPr>
              <a:t>финпомощи</a:t>
            </a:r>
            <a:r>
              <a:rPr lang="ru-RU" sz="1100" b="0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 по состоянию н</a:t>
            </a:r>
            <a:r>
              <a:rPr lang="ru-RU" sz="1100" b="0" strike="noStrike" spc="0" dirty="0">
                <a:solidFill>
                  <a:srgbClr val="000000"/>
                </a:solidFill>
                <a:latin typeface="Arial"/>
                <a:ea typeface="Microsoft YaHei"/>
              </a:rPr>
              <a:t>а 25</a:t>
            </a:r>
            <a:r>
              <a:rPr lang="ru-RU" sz="1100" b="0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 и</a:t>
            </a:r>
            <a:r>
              <a:rPr lang="ru-RU" sz="1100" b="0" strike="noStrike" spc="0" dirty="0">
                <a:solidFill>
                  <a:srgbClr val="000000"/>
                </a:solidFill>
                <a:latin typeface="Arial"/>
                <a:ea typeface="Microsoft YaHei"/>
              </a:rPr>
              <a:t>юня</a:t>
            </a:r>
            <a:r>
              <a:rPr lang="ru-RU" sz="1100" b="0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)</a:t>
            </a:r>
            <a:endParaRPr lang="ru-RU" sz="1100" b="0" strike="noStrike" spc="-1" dirty="0">
              <a:latin typeface="Arial"/>
            </a:endParaRPr>
          </a:p>
          <a:p>
            <a:pPr>
              <a:lnSpc>
                <a:spcPct val="95000"/>
              </a:lnSpc>
              <a:buNone/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</a:tabLst>
              <a:defRPr/>
            </a:pPr>
            <a:endParaRPr lang="ru-RU" sz="1100" b="0" strike="noStrike" spc="-1" dirty="0">
              <a:latin typeface="Arial"/>
            </a:endParaRPr>
          </a:p>
          <a:p>
            <a:pPr>
              <a:lnSpc>
                <a:spcPct val="95000"/>
              </a:lnSpc>
              <a:buNone/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</a:tabLst>
              <a:defRPr/>
            </a:pPr>
            <a:r>
              <a:rPr lang="ru-RU" sz="1300" b="1" strike="noStrike" spc="-1" dirty="0">
                <a:solidFill>
                  <a:srgbClr val="000000"/>
                </a:solidFill>
                <a:latin typeface="Arial"/>
                <a:ea typeface="Arial"/>
              </a:rPr>
              <a:t>Площадь сельскохозяйственных угодий: </a:t>
            </a:r>
            <a:r>
              <a:rPr lang="ru-RU" sz="13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171 997 га </a:t>
            </a:r>
            <a:endParaRPr lang="ru-RU" sz="1300" b="0" strike="noStrike" spc="-1" dirty="0">
              <a:latin typeface="Arial"/>
            </a:endParaRPr>
          </a:p>
          <a:p>
            <a:pPr>
              <a:lnSpc>
                <a:spcPct val="95000"/>
              </a:lnSpc>
              <a:buNone/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</a:tabLst>
              <a:defRPr/>
            </a:pPr>
            <a:r>
              <a:rPr lang="ru-RU" sz="13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По итогам 2024 года используется 87 559 га, в том числе: </a:t>
            </a:r>
            <a:endParaRPr lang="ru-RU" sz="1300" b="0" strike="noStrike" spc="0" dirty="0">
              <a:solidFill>
                <a:srgbClr val="000000"/>
              </a:solidFill>
              <a:latin typeface="Arial"/>
              <a:ea typeface="Arial"/>
            </a:endParaRPr>
          </a:p>
          <a:p>
            <a:pPr>
              <a:lnSpc>
                <a:spcPct val="95000"/>
              </a:lnSpc>
              <a:buNone/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79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</a:tabLst>
              <a:defRPr/>
            </a:pPr>
            <a:r>
              <a:rPr lang="ru-RU" sz="1300" b="0" strike="noStrike" spc="0" dirty="0">
                <a:solidFill>
                  <a:srgbClr val="000000"/>
                </a:solidFill>
                <a:latin typeface="Arial"/>
                <a:ea typeface="Arial"/>
              </a:rPr>
              <a:t>- пашня – 40166 га,</a:t>
            </a:r>
            <a:endParaRPr lang="ru-RU" sz="1300" b="0" strike="noStrike" spc="0" dirty="0">
              <a:latin typeface="Arial"/>
            </a:endParaRPr>
          </a:p>
          <a:p>
            <a:pPr>
              <a:lnSpc>
                <a:spcPct val="95000"/>
              </a:lnSpc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</a:tabLst>
              <a:defRPr/>
            </a:pPr>
            <a:r>
              <a:rPr lang="ru-RU" sz="13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- пастбища – 25497 га,</a:t>
            </a:r>
            <a:endParaRPr lang="ru-RU" sz="1300" b="0" strike="noStrike" spc="-1" dirty="0">
              <a:latin typeface="Arial"/>
            </a:endParaRPr>
          </a:p>
          <a:p>
            <a:pPr>
              <a:lnSpc>
                <a:spcPct val="95000"/>
              </a:lnSpc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</a:tabLst>
              <a:defRPr/>
            </a:pPr>
            <a:r>
              <a:rPr lang="ru-RU" sz="13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- сенокосы – 21896 га.</a:t>
            </a:r>
            <a:endParaRPr lang="ru-RU" sz="1300" b="0" strike="noStrike" spc="0" dirty="0">
              <a:solidFill>
                <a:srgbClr val="000000"/>
              </a:solidFill>
              <a:latin typeface="Arial"/>
              <a:ea typeface="Arial"/>
            </a:endParaRPr>
          </a:p>
          <a:p>
            <a:pPr>
              <a:lnSpc>
                <a:spcPct val="95000"/>
              </a:lnSpc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79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</a:tabLst>
              <a:defRPr/>
            </a:pPr>
            <a:r>
              <a:rPr lang="ru-RU" sz="1300" b="0" strike="noStrike" spc="0" dirty="0">
                <a:solidFill>
                  <a:srgbClr val="000000"/>
                </a:solidFill>
                <a:latin typeface="Arial"/>
                <a:ea typeface="Arial"/>
              </a:rPr>
              <a:t>Удельный вес используемых сельхозугодий, % от их общей площади:</a:t>
            </a:r>
          </a:p>
          <a:p>
            <a:pPr>
              <a:lnSpc>
                <a:spcPct val="95000"/>
              </a:lnSpc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79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</a:tabLst>
              <a:defRPr/>
            </a:pPr>
            <a:r>
              <a:rPr lang="ru-RU" sz="1300" b="0" strike="noStrike" spc="0" dirty="0">
                <a:solidFill>
                  <a:srgbClr val="000000"/>
                </a:solidFill>
                <a:latin typeface="Arial"/>
                <a:ea typeface="Arial"/>
              </a:rPr>
              <a:t>2024 г. – 50,9 %.</a:t>
            </a:r>
            <a:endParaRPr lang="ru-RU" sz="1300" b="0" strike="noStrike" spc="0" dirty="0">
              <a:latin typeface="Arial"/>
            </a:endParaRPr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7879785"/>
              </p:ext>
            </p:extLst>
          </p:nvPr>
        </p:nvGraphicFramePr>
        <p:xfrm>
          <a:off x="107640" y="1100160"/>
          <a:ext cx="2962440" cy="288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oleObj" r:id="rId3" imgW="0" imgH="0" progId="Word.Document.12">
                  <p:embed/>
                </p:oleObj>
              </mc:Choice>
              <mc:Fallback>
                <p:oleObj name="oleObj" r:id="rId3" imgW="0" imgH="0" progId="Word.Document.12">
                  <p:embed/>
                  <p:pic>
                    <p:nvPicPr>
                      <p:cNvPr id="375" name=""/>
                      <p:cNvPicPr/>
                      <p:nvPr/>
                    </p:nvPicPr>
                    <p:blipFill>
                      <a:blip r:embed="rId4"/>
                      <a:stretch/>
                    </p:blipFill>
                    <p:spPr bwMode="auto">
                      <a:xfrm>
                        <a:off x="107640" y="1100160"/>
                        <a:ext cx="2962440" cy="2880000"/>
                      </a:xfrm>
                      <a:prstGeom prst="rect">
                        <a:avLst/>
                      </a:prstGeom>
                      <a:ln w="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6" name="TextBox 3"/>
          <p:cNvSpPr/>
          <p:nvPr/>
        </p:nvSpPr>
        <p:spPr bwMode="auto">
          <a:xfrm>
            <a:off x="8709480" y="4803840"/>
            <a:ext cx="398520" cy="272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  <a:defRPr/>
            </a:pPr>
            <a:r>
              <a:rPr lang="ru-RU" sz="1200" b="0" strike="noStrike" spc="-1">
                <a:solidFill>
                  <a:srgbClr val="000000"/>
                </a:solidFill>
                <a:latin typeface="Arial"/>
                <a:ea typeface="Arial"/>
              </a:rPr>
              <a:t>2</a:t>
            </a:r>
            <a:endParaRPr lang="ru-RU" sz="1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3" name="AutoShape 2"/>
          <p:cNvSpPr/>
          <p:nvPr/>
        </p:nvSpPr>
        <p:spPr bwMode="auto">
          <a:xfrm>
            <a:off x="155520" y="-144360"/>
            <a:ext cx="30456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14" name="AutoShape 5"/>
          <p:cNvSpPr/>
          <p:nvPr/>
        </p:nvSpPr>
        <p:spPr bwMode="auto">
          <a:xfrm>
            <a:off x="307800" y="7920"/>
            <a:ext cx="30456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15" name="Прямоугольник 8"/>
          <p:cNvSpPr/>
          <p:nvPr/>
        </p:nvSpPr>
        <p:spPr bwMode="auto">
          <a:xfrm>
            <a:off x="3541452" y="1043280"/>
            <a:ext cx="4860719" cy="127907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</a:tabLst>
              <a:defRPr/>
            </a:pPr>
            <a:r>
              <a:rPr lang="ru-RU" sz="1300" b="1" strike="noStrike" spc="-1">
                <a:solidFill>
                  <a:srgbClr val="000000"/>
                </a:solidFill>
                <a:latin typeface="Arial"/>
                <a:ea typeface="Arial Unicode MS"/>
              </a:rPr>
              <a:t>Капитальный ремонт здания Корюкинского филиала МКДОУ «Белозерский детский сад № 1»</a:t>
            </a:r>
            <a:endParaRPr sz="1300" b="0" strike="noStrike" spc="-1">
              <a:latin typeface="Arial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</a:tabLst>
              <a:defRPr/>
            </a:pPr>
            <a:r>
              <a:rPr lang="ru-RU" sz="1300" b="0" strike="noStrike" spc="-1">
                <a:solidFill>
                  <a:srgbClr val="000000"/>
                </a:solidFill>
                <a:latin typeface="Arial"/>
                <a:ea typeface="Arial Unicode MS"/>
              </a:rPr>
              <a:t>Объем инвестиций – 6,01 млн. руб.   </a:t>
            </a:r>
            <a:endParaRPr sz="1300" b="0" strike="noStrike" spc="-1">
              <a:latin typeface="Arial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</a:tabLst>
              <a:defRPr/>
            </a:pPr>
            <a:r>
              <a:rPr lang="ru-RU" sz="1300" b="0" strike="noStrike" spc="-1">
                <a:solidFill>
                  <a:srgbClr val="000000"/>
                </a:solidFill>
                <a:latin typeface="Arial"/>
                <a:ea typeface="Arial Unicode MS"/>
              </a:rPr>
              <a:t>Период реализации – 2024 г.</a:t>
            </a:r>
            <a:endParaRPr sz="1300" b="0" strike="noStrike" spc="-1">
              <a:latin typeface="Arial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</a:tabLst>
              <a:defRPr/>
            </a:pPr>
            <a:r>
              <a:rPr lang="ru-RU" sz="1300" b="0" strike="noStrike" spc="-1">
                <a:solidFill>
                  <a:srgbClr val="000000"/>
                </a:solidFill>
                <a:latin typeface="Arial"/>
                <a:ea typeface="Arial Unicode MS"/>
              </a:rPr>
              <a:t>Готовность – 100 % </a:t>
            </a:r>
            <a:endParaRPr sz="1300" b="0" strike="noStrike" spc="-1">
              <a:latin typeface="Arial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</a:tabLst>
              <a:defRPr/>
            </a:pPr>
            <a:r>
              <a:rPr lang="ru-RU" sz="1300" b="0" strike="noStrike" spc="-1">
                <a:solidFill>
                  <a:srgbClr val="000000"/>
                </a:solidFill>
                <a:latin typeface="Arial"/>
                <a:ea typeface="Arial Unicode MS"/>
              </a:rPr>
              <a:t>Местоположение: д. Корюкина</a:t>
            </a:r>
            <a:endParaRPr sz="1300" b="0" strike="noStrike" spc="-1">
              <a:latin typeface="Arial"/>
            </a:endParaRPr>
          </a:p>
        </p:txBody>
      </p:sp>
      <p:pic>
        <p:nvPicPr>
          <p:cNvPr id="616" name="Picture 2" descr="C:\Users\Admin\Desktop\vXD7kRNGrox8wb4l3W88da7sbIkZWsR8bu3UYzUfFzy3jSP5a9X8Z0WKEYnFiTSL-PEYVdKehphhFw58zwiFRkVg.jpg"/>
          <p:cNvPicPr/>
          <p:nvPr/>
        </p:nvPicPr>
        <p:blipFill>
          <a:blip r:embed="rId2"/>
          <a:srcRect l="-990" t="14993"/>
          <a:stretch/>
        </p:blipFill>
        <p:spPr bwMode="auto">
          <a:xfrm>
            <a:off x="3752660" y="2865600"/>
            <a:ext cx="3110222" cy="1882994"/>
          </a:xfrm>
          <a:prstGeom prst="rect">
            <a:avLst/>
          </a:prstGeom>
          <a:ln w="0">
            <a:noFill/>
          </a:ln>
        </p:spPr>
      </p:pic>
      <p:pic>
        <p:nvPicPr>
          <p:cNvPr id="617" name="Picture 4" descr="C:\Users\Admin\Desktop\hvlNVYwql329tJmwD8cfY5RPp9O0h3WbcvUazhvKhuUOf9GrozKKlxoVkf1y09coF3MzyDngV6nNkWB1VdWtZetQ.jpg"/>
          <p:cNvPicPr/>
          <p:nvPr/>
        </p:nvPicPr>
        <p:blipFill>
          <a:blip r:embed="rId3"/>
          <a:srcRect t="30805" r="38363" b="4635"/>
          <a:stretch/>
        </p:blipFill>
        <p:spPr bwMode="auto">
          <a:xfrm>
            <a:off x="751770" y="2865598"/>
            <a:ext cx="1974342" cy="1785657"/>
          </a:xfrm>
          <a:prstGeom prst="rect">
            <a:avLst/>
          </a:prstGeom>
          <a:ln w="0">
            <a:noFill/>
          </a:ln>
        </p:spPr>
      </p:pic>
      <p:sp>
        <p:nvSpPr>
          <p:cNvPr id="618" name="AutoShape 1"/>
          <p:cNvSpPr/>
          <p:nvPr/>
        </p:nvSpPr>
        <p:spPr bwMode="auto">
          <a:xfrm>
            <a:off x="246600" y="86760"/>
            <a:ext cx="8595360" cy="53136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358DC1"/>
          </a:solidFill>
          <a:ln w="9360">
            <a:solidFill>
              <a:srgbClr val="3465A4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Overflow="overflow" horzOverflow="overflow" lIns="78840" tIns="39600" rIns="78840" bIns="39600" numCol="1" spcCol="0" anchor="ctr">
            <a:noAutofit/>
          </a:bodyPr>
          <a:lstStyle/>
          <a:p>
            <a:pPr algn="ctr">
              <a:lnSpc>
                <a:spcPct val="100000"/>
              </a:lnSpc>
              <a:buNone/>
              <a:defRPr/>
            </a:pPr>
            <a:r>
              <a:rPr lang="ru-RU" sz="2200" b="1" strike="noStrike" spc="-1">
                <a:solidFill>
                  <a:srgbClr val="FFFFFF"/>
                </a:solidFill>
                <a:latin typeface="Arial"/>
                <a:ea typeface="DejaVu Sans"/>
              </a:rPr>
              <a:t>Мероприятия плана комплексного развития территории</a:t>
            </a:r>
            <a:endParaRPr lang="ru-RU" sz="2200" b="0" strike="noStrike" spc="-1">
              <a:latin typeface="Arial"/>
            </a:endParaRPr>
          </a:p>
        </p:txBody>
      </p:sp>
      <p:sp>
        <p:nvSpPr>
          <p:cNvPr id="619" name="Freeform 2"/>
          <p:cNvSpPr/>
          <p:nvPr/>
        </p:nvSpPr>
        <p:spPr bwMode="auto">
          <a:xfrm>
            <a:off x="246600" y="674280"/>
            <a:ext cx="8595360" cy="4536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579D1C"/>
          </a:solidFill>
          <a:ln w="9360">
            <a:solidFill>
              <a:srgbClr val="579D1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620" name="Рисунок 7"/>
          <p:cNvPicPr/>
          <p:nvPr/>
        </p:nvPicPr>
        <p:blipFill>
          <a:blip r:embed="rId4"/>
          <a:stretch/>
        </p:blipFill>
        <p:spPr bwMode="auto">
          <a:xfrm>
            <a:off x="635040" y="861120"/>
            <a:ext cx="2291040" cy="1814040"/>
          </a:xfrm>
          <a:prstGeom prst="rect">
            <a:avLst/>
          </a:prstGeom>
          <a:ln w="0">
            <a:noFill/>
          </a:ln>
        </p:spPr>
      </p:pic>
      <p:sp>
        <p:nvSpPr>
          <p:cNvPr id="621" name="CustomShape 19"/>
          <p:cNvSpPr/>
          <p:nvPr/>
        </p:nvSpPr>
        <p:spPr bwMode="auto">
          <a:xfrm>
            <a:off x="8712360" y="4731840"/>
            <a:ext cx="431280" cy="3596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2720" tIns="47160" rIns="72720" bIns="36360" anchor="t">
            <a:noAutofit/>
          </a:bodyPr>
          <a:lstStyle/>
          <a:p>
            <a:pPr>
              <a:lnSpc>
                <a:spcPct val="100000"/>
              </a:lnSpc>
              <a:buNone/>
              <a:defRPr/>
            </a:pPr>
            <a:r>
              <a:rPr lang="ru-RU" sz="1200" b="0" strike="noStrike" spc="-1">
                <a:solidFill>
                  <a:srgbClr val="000000"/>
                </a:solidFill>
                <a:latin typeface="Arial"/>
                <a:ea typeface="Arial"/>
              </a:rPr>
              <a:t>20</a:t>
            </a:r>
            <a:endParaRPr lang="ru-RU" sz="1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22" name="Прямоугольник 14"/>
          <p:cNvSpPr/>
          <p:nvPr/>
        </p:nvSpPr>
        <p:spPr bwMode="auto">
          <a:xfrm>
            <a:off x="3737875" y="1241553"/>
            <a:ext cx="4701960" cy="1278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</a:tabLst>
              <a:defRPr/>
            </a:pPr>
            <a:r>
              <a:rPr lang="ru-RU" sz="1300" b="1" strike="noStrike" spc="-1">
                <a:solidFill>
                  <a:srgbClr val="000000"/>
                </a:solidFill>
                <a:latin typeface="Arial"/>
                <a:ea typeface="Arial Unicode MS"/>
              </a:rPr>
              <a:t>Капитальный ремонт  здания МКОУ «Белозерская СОШ имени В.Н. Коробейникова»</a:t>
            </a:r>
            <a:endParaRPr lang="ru-RU" sz="13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</a:tabLst>
              <a:defRPr/>
            </a:pPr>
            <a:r>
              <a:rPr lang="ru-RU" sz="1300" b="0" strike="noStrike" spc="-1">
                <a:solidFill>
                  <a:srgbClr val="000000"/>
                </a:solidFill>
                <a:latin typeface="Arial"/>
                <a:ea typeface="Arial Unicode MS"/>
              </a:rPr>
              <a:t>Объем инвестиций – 95,158 млн. руб.   </a:t>
            </a:r>
            <a:endParaRPr lang="ru-RU" sz="13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</a:tabLst>
              <a:defRPr/>
            </a:pPr>
            <a:r>
              <a:rPr lang="ru-RU" sz="1300" b="0" strike="noStrike" spc="-1">
                <a:solidFill>
                  <a:srgbClr val="000000"/>
                </a:solidFill>
                <a:latin typeface="Arial"/>
                <a:ea typeface="Arial Unicode MS"/>
              </a:rPr>
              <a:t>Период реализации – 2024 - 2025 гг.</a:t>
            </a:r>
            <a:endParaRPr lang="ru-RU" sz="13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</a:tabLst>
              <a:defRPr/>
            </a:pPr>
            <a:r>
              <a:rPr lang="ru-RU" sz="1300" b="0" strike="noStrike" spc="-1">
                <a:solidFill>
                  <a:srgbClr val="000000"/>
                </a:solidFill>
                <a:latin typeface="Arial"/>
                <a:ea typeface="Arial Unicode MS"/>
              </a:rPr>
              <a:t>Готовность – 98 % </a:t>
            </a:r>
            <a:endParaRPr lang="ru-RU" sz="13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</a:tabLst>
              <a:defRPr/>
            </a:pPr>
            <a:r>
              <a:rPr lang="ru-RU" sz="1300" b="0" strike="noStrike" spc="-1">
                <a:solidFill>
                  <a:srgbClr val="000000"/>
                </a:solidFill>
                <a:latin typeface="Arial"/>
                <a:ea typeface="Arial Unicode MS"/>
              </a:rPr>
              <a:t>Местоположение: с. Белозерское</a:t>
            </a:r>
            <a:endParaRPr lang="ru-RU" sz="1300" b="0" strike="noStrike" spc="-1">
              <a:latin typeface="Arial"/>
            </a:endParaRPr>
          </a:p>
        </p:txBody>
      </p:sp>
      <p:pic>
        <p:nvPicPr>
          <p:cNvPr id="623" name="Picture 5" descr="C:\Users\Admin\Downloads\WhatsApp Image 2025-03-24 at 15.12.21.jpeg"/>
          <p:cNvPicPr/>
          <p:nvPr/>
        </p:nvPicPr>
        <p:blipFill>
          <a:blip r:embed="rId2"/>
          <a:srcRect r="17376"/>
          <a:stretch/>
        </p:blipFill>
        <p:spPr bwMode="auto">
          <a:xfrm>
            <a:off x="3901094" y="2982644"/>
            <a:ext cx="4039434" cy="1805668"/>
          </a:xfrm>
          <a:prstGeom prst="rect">
            <a:avLst/>
          </a:prstGeom>
          <a:ln w="0">
            <a:noFill/>
          </a:ln>
        </p:spPr>
      </p:pic>
      <p:sp>
        <p:nvSpPr>
          <p:cNvPr id="624" name="AutoShape 1"/>
          <p:cNvSpPr/>
          <p:nvPr/>
        </p:nvSpPr>
        <p:spPr bwMode="auto">
          <a:xfrm>
            <a:off x="246600" y="86760"/>
            <a:ext cx="8595360" cy="53136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358DC1"/>
          </a:solidFill>
          <a:ln w="9360">
            <a:solidFill>
              <a:srgbClr val="3465A4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Overflow="overflow" horzOverflow="overflow" lIns="78840" tIns="39600" rIns="78840" bIns="39600" numCol="1" spcCol="0" anchor="ctr">
            <a:noAutofit/>
          </a:bodyPr>
          <a:lstStyle/>
          <a:p>
            <a:pPr algn="ctr">
              <a:lnSpc>
                <a:spcPct val="100000"/>
              </a:lnSpc>
              <a:buNone/>
              <a:defRPr/>
            </a:pPr>
            <a:r>
              <a:rPr lang="ru-RU" sz="2200" b="1" strike="noStrike" spc="-1">
                <a:solidFill>
                  <a:srgbClr val="FFFFFF"/>
                </a:solidFill>
                <a:latin typeface="Arial"/>
                <a:ea typeface="DejaVu Sans"/>
              </a:rPr>
              <a:t>Мероприятия плана комплексного развития территории</a:t>
            </a:r>
            <a:endParaRPr lang="ru-RU" sz="2200" b="0" strike="noStrike" spc="-1">
              <a:latin typeface="Arial"/>
            </a:endParaRPr>
          </a:p>
        </p:txBody>
      </p:sp>
      <p:sp>
        <p:nvSpPr>
          <p:cNvPr id="625" name="Freeform 2"/>
          <p:cNvSpPr/>
          <p:nvPr/>
        </p:nvSpPr>
        <p:spPr bwMode="auto">
          <a:xfrm flipV="1">
            <a:off x="246600" y="663480"/>
            <a:ext cx="8595360" cy="4536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579D1C"/>
          </a:solidFill>
          <a:ln w="9360">
            <a:solidFill>
              <a:srgbClr val="579D1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626" name="Рисунок 7"/>
          <p:cNvPicPr/>
          <p:nvPr/>
        </p:nvPicPr>
        <p:blipFill>
          <a:blip r:embed="rId3"/>
          <a:srcRect l="-2243" t="23403" b="3799"/>
          <a:stretch/>
        </p:blipFill>
        <p:spPr bwMode="auto">
          <a:xfrm>
            <a:off x="413552" y="779040"/>
            <a:ext cx="2715808" cy="2120175"/>
          </a:xfrm>
          <a:prstGeom prst="rect">
            <a:avLst/>
          </a:prstGeom>
          <a:ln w="0">
            <a:noFill/>
          </a:ln>
        </p:spPr>
      </p:pic>
      <p:pic>
        <p:nvPicPr>
          <p:cNvPr id="627" name="Рисунок 8"/>
          <p:cNvPicPr/>
          <p:nvPr/>
        </p:nvPicPr>
        <p:blipFill>
          <a:blip r:embed="rId4"/>
          <a:srcRect l="2734" t="19203" b="17801"/>
          <a:stretch/>
        </p:blipFill>
        <p:spPr bwMode="auto">
          <a:xfrm>
            <a:off x="363856" y="2982644"/>
            <a:ext cx="2815200" cy="1881673"/>
          </a:xfrm>
          <a:prstGeom prst="rect">
            <a:avLst/>
          </a:prstGeom>
          <a:ln w="0">
            <a:noFill/>
          </a:ln>
        </p:spPr>
      </p:pic>
      <p:sp>
        <p:nvSpPr>
          <p:cNvPr id="628" name="CustomShape 20"/>
          <p:cNvSpPr/>
          <p:nvPr/>
        </p:nvSpPr>
        <p:spPr bwMode="auto">
          <a:xfrm>
            <a:off x="8712360" y="4839840"/>
            <a:ext cx="431280" cy="3596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2720" tIns="47160" rIns="72720" bIns="36360" anchor="t">
            <a:noAutofit/>
          </a:bodyPr>
          <a:lstStyle/>
          <a:p>
            <a:pPr>
              <a:lnSpc>
                <a:spcPct val="100000"/>
              </a:lnSpc>
              <a:buNone/>
              <a:defRPr/>
            </a:pPr>
            <a:r>
              <a:rPr lang="ru-RU" sz="1200" b="0" strike="noStrike" spc="-1">
                <a:solidFill>
                  <a:srgbClr val="000000"/>
                </a:solidFill>
                <a:latin typeface="Arial"/>
                <a:ea typeface="Arial"/>
              </a:rPr>
              <a:t>21</a:t>
            </a:r>
            <a:endParaRPr lang="ru-RU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defRPr/>
            </a:pPr>
            <a:endParaRPr lang="ru-RU" sz="1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29" name="Прямоугольник 7"/>
          <p:cNvSpPr/>
          <p:nvPr/>
        </p:nvSpPr>
        <p:spPr bwMode="auto">
          <a:xfrm>
            <a:off x="4080600" y="1292987"/>
            <a:ext cx="4762079" cy="120379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81000"/>
              </a:lnSpc>
              <a:buNone/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</a:tabLst>
              <a:defRPr/>
            </a:pPr>
            <a:r>
              <a:rPr lang="ru-RU" sz="1300" b="1" strike="noStrike" spc="-1">
                <a:solidFill>
                  <a:srgbClr val="000000"/>
                </a:solidFill>
                <a:latin typeface="Arial"/>
                <a:ea typeface="Arial Unicode MS"/>
              </a:rPr>
              <a:t>Поставка и монтаж некапитального модульного </a:t>
            </a:r>
            <a:endParaRPr lang="ru-RU" sz="1300" b="1" strike="noStrike" spc="0">
              <a:solidFill>
                <a:srgbClr val="000000"/>
              </a:solidFill>
              <a:latin typeface="Arial"/>
              <a:ea typeface="Arial Unicode MS"/>
            </a:endParaRPr>
          </a:p>
          <a:p>
            <a:pPr>
              <a:lnSpc>
                <a:spcPct val="81000"/>
              </a:lnSpc>
              <a:buNone/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79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</a:tabLst>
              <a:defRPr/>
            </a:pPr>
            <a:r>
              <a:rPr lang="ru-RU" sz="1300" b="1" strike="noStrike" spc="0">
                <a:solidFill>
                  <a:srgbClr val="000000"/>
                </a:solidFill>
                <a:latin typeface="Arial"/>
                <a:ea typeface="Arial Unicode MS"/>
              </a:rPr>
              <a:t>здания для МКОУ «Боровская СОШ»</a:t>
            </a:r>
            <a:endParaRPr lang="ru-RU" sz="1300" b="0" strike="noStrike" spc="0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</a:tabLst>
              <a:defRPr/>
            </a:pPr>
            <a:r>
              <a:rPr lang="ru-RU" sz="1300" b="0" strike="noStrike" spc="-1">
                <a:solidFill>
                  <a:srgbClr val="000000"/>
                </a:solidFill>
                <a:latin typeface="Arial"/>
                <a:ea typeface="Arial Unicode MS"/>
              </a:rPr>
              <a:t>Объем инвестиций – 250,25 млн. руб.   </a:t>
            </a:r>
            <a:endParaRPr lang="ru-RU" sz="13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</a:tabLst>
              <a:defRPr/>
            </a:pPr>
            <a:r>
              <a:rPr lang="ru-RU" sz="1300" b="0" strike="noStrike" spc="-1">
                <a:solidFill>
                  <a:srgbClr val="000000"/>
                </a:solidFill>
                <a:latin typeface="Arial"/>
                <a:ea typeface="Arial Unicode MS"/>
              </a:rPr>
              <a:t>Период реализации – 2024 - 2025 гг.</a:t>
            </a:r>
            <a:endParaRPr lang="ru-RU" sz="13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</a:tabLst>
              <a:defRPr/>
            </a:pPr>
            <a:r>
              <a:rPr lang="ru-RU" sz="1300" b="0" strike="noStrike" spc="-1">
                <a:solidFill>
                  <a:srgbClr val="000000"/>
                </a:solidFill>
                <a:latin typeface="Arial"/>
                <a:ea typeface="Arial Unicode MS"/>
              </a:rPr>
              <a:t>Готовность – 42 % </a:t>
            </a:r>
            <a:endParaRPr lang="ru-RU" sz="13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</a:tabLst>
              <a:defRPr/>
            </a:pPr>
            <a:r>
              <a:rPr lang="ru-RU" sz="1300" b="0" strike="noStrike" spc="-1">
                <a:solidFill>
                  <a:srgbClr val="000000"/>
                </a:solidFill>
                <a:latin typeface="Arial"/>
                <a:ea typeface="Arial Unicode MS"/>
              </a:rPr>
              <a:t>Местоположение: с. Боровское</a:t>
            </a:r>
            <a:endParaRPr lang="ru-RU" sz="1300" b="0" strike="noStrike" spc="-1">
              <a:latin typeface="Arial"/>
            </a:endParaRPr>
          </a:p>
        </p:txBody>
      </p:sp>
      <p:sp>
        <p:nvSpPr>
          <p:cNvPr id="630" name="AutoShape 1"/>
          <p:cNvSpPr/>
          <p:nvPr/>
        </p:nvSpPr>
        <p:spPr bwMode="auto">
          <a:xfrm>
            <a:off x="246600" y="86760"/>
            <a:ext cx="8595360" cy="53136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358DC1"/>
          </a:solidFill>
          <a:ln w="9360">
            <a:solidFill>
              <a:srgbClr val="3465A4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Overflow="overflow" horzOverflow="overflow" lIns="78840" tIns="39600" rIns="78840" bIns="39600" numCol="1" spcCol="0" anchor="ctr">
            <a:noAutofit/>
          </a:bodyPr>
          <a:lstStyle/>
          <a:p>
            <a:pPr algn="ctr">
              <a:lnSpc>
                <a:spcPct val="100000"/>
              </a:lnSpc>
              <a:buNone/>
              <a:defRPr/>
            </a:pPr>
            <a:r>
              <a:rPr lang="ru-RU" sz="2200" b="1" strike="noStrike" spc="-1">
                <a:solidFill>
                  <a:srgbClr val="FFFFFF"/>
                </a:solidFill>
                <a:latin typeface="Arial"/>
                <a:ea typeface="DejaVu Sans"/>
              </a:rPr>
              <a:t>Мероприятия плана комплексного развития территории</a:t>
            </a:r>
            <a:endParaRPr lang="ru-RU" sz="2200" b="0" strike="noStrike" spc="-1">
              <a:latin typeface="Arial"/>
            </a:endParaRPr>
          </a:p>
        </p:txBody>
      </p:sp>
      <p:sp>
        <p:nvSpPr>
          <p:cNvPr id="631" name="Freeform 2"/>
          <p:cNvSpPr/>
          <p:nvPr/>
        </p:nvSpPr>
        <p:spPr bwMode="auto">
          <a:xfrm>
            <a:off x="246600" y="674280"/>
            <a:ext cx="8595360" cy="4536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579D1C"/>
          </a:solidFill>
          <a:ln w="9360">
            <a:solidFill>
              <a:srgbClr val="579D1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632" name="Рисунок 4"/>
          <p:cNvPicPr/>
          <p:nvPr/>
        </p:nvPicPr>
        <p:blipFill>
          <a:blip r:embed="rId2"/>
          <a:srcRect l="673" t="257" r="11179" b="33328"/>
          <a:stretch/>
        </p:blipFill>
        <p:spPr bwMode="auto">
          <a:xfrm>
            <a:off x="254520" y="878242"/>
            <a:ext cx="3461040" cy="1872000"/>
          </a:xfrm>
          <a:prstGeom prst="rect">
            <a:avLst/>
          </a:prstGeom>
          <a:ln w="0">
            <a:noFill/>
          </a:ln>
        </p:spPr>
      </p:pic>
      <p:pic>
        <p:nvPicPr>
          <p:cNvPr id="633" name="Рисунок 9"/>
          <p:cNvPicPr/>
          <p:nvPr/>
        </p:nvPicPr>
        <p:blipFill>
          <a:blip r:embed="rId3"/>
          <a:srcRect r="3537" b="37396"/>
          <a:stretch/>
        </p:blipFill>
        <p:spPr bwMode="auto">
          <a:xfrm>
            <a:off x="3796560" y="2869735"/>
            <a:ext cx="4783604" cy="1882800"/>
          </a:xfrm>
          <a:prstGeom prst="rect">
            <a:avLst/>
          </a:prstGeom>
          <a:ln w="0">
            <a:noFill/>
          </a:ln>
        </p:spPr>
      </p:pic>
      <p:pic>
        <p:nvPicPr>
          <p:cNvPr id="634" name="Рисунок 10"/>
          <p:cNvPicPr/>
          <p:nvPr/>
        </p:nvPicPr>
        <p:blipFill>
          <a:blip r:embed="rId4"/>
          <a:srcRect l="-79" t="22195" b="51395"/>
          <a:stretch/>
        </p:blipFill>
        <p:spPr bwMode="auto">
          <a:xfrm>
            <a:off x="246600" y="2869737"/>
            <a:ext cx="3461040" cy="1855800"/>
          </a:xfrm>
          <a:prstGeom prst="rect">
            <a:avLst/>
          </a:prstGeom>
          <a:ln w="0">
            <a:noFill/>
          </a:ln>
        </p:spPr>
      </p:pic>
      <p:sp>
        <p:nvSpPr>
          <p:cNvPr id="635" name="CustomShape 21"/>
          <p:cNvSpPr/>
          <p:nvPr/>
        </p:nvSpPr>
        <p:spPr bwMode="auto">
          <a:xfrm>
            <a:off x="8712360" y="4731840"/>
            <a:ext cx="431280" cy="3596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2720" tIns="47160" rIns="72720" bIns="36360" anchor="t">
            <a:noAutofit/>
          </a:bodyPr>
          <a:lstStyle/>
          <a:p>
            <a:pPr>
              <a:lnSpc>
                <a:spcPct val="100000"/>
              </a:lnSpc>
              <a:buNone/>
              <a:defRPr/>
            </a:pPr>
            <a:r>
              <a:rPr lang="ru-RU" sz="1200" b="0" strike="noStrike" spc="-1">
                <a:solidFill>
                  <a:srgbClr val="000000"/>
                </a:solidFill>
                <a:latin typeface="Arial"/>
                <a:ea typeface="Arial"/>
              </a:rPr>
              <a:t>22</a:t>
            </a:r>
            <a:endParaRPr lang="ru-RU" sz="1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44" name="Прямоугольник 2"/>
          <p:cNvSpPr/>
          <p:nvPr/>
        </p:nvSpPr>
        <p:spPr bwMode="auto">
          <a:xfrm>
            <a:off x="3924314" y="1235880"/>
            <a:ext cx="4989960" cy="120275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81000"/>
              </a:lnSpc>
              <a:buNone/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</a:tabLst>
              <a:defRPr/>
            </a:pPr>
            <a:r>
              <a:rPr lang="ru-RU" sz="1300" b="1" strike="noStrike" spc="-1">
                <a:solidFill>
                  <a:srgbClr val="000000"/>
                </a:solidFill>
                <a:latin typeface="Arial"/>
                <a:ea typeface="Arial Unicode MS"/>
              </a:rPr>
              <a:t>Приобретение и монтаж модульного здания ФАП </a:t>
            </a:r>
            <a:r>
              <a:rPr/>
              <a:t/>
            </a:r>
            <a:br>
              <a:rPr/>
            </a:br>
            <a:r>
              <a:rPr lang="ru-RU" sz="1300" b="1" strike="noStrike" spc="-1">
                <a:solidFill>
                  <a:srgbClr val="000000"/>
                </a:solidFill>
                <a:latin typeface="Arial"/>
                <a:ea typeface="Arial Unicode MS"/>
              </a:rPr>
              <a:t>с. Боровское ГБУ «Курганская областная больница № 2»</a:t>
            </a:r>
            <a:endParaRPr lang="ru-RU" sz="13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</a:tabLst>
              <a:defRPr/>
            </a:pPr>
            <a:r>
              <a:rPr lang="ru-RU" sz="1300" b="0" strike="noStrike" spc="-1">
                <a:solidFill>
                  <a:srgbClr val="000000"/>
                </a:solidFill>
                <a:latin typeface="Arial"/>
                <a:ea typeface="Arial Unicode MS"/>
              </a:rPr>
              <a:t>Объем инвестиций – 5,5 млн. руб.   </a:t>
            </a:r>
            <a:endParaRPr lang="ru-RU" sz="13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</a:tabLst>
              <a:defRPr/>
            </a:pPr>
            <a:r>
              <a:rPr lang="ru-RU" sz="1300" b="0" strike="noStrike" spc="-1">
                <a:solidFill>
                  <a:srgbClr val="000000"/>
                </a:solidFill>
                <a:latin typeface="Arial"/>
                <a:ea typeface="Arial Unicode MS"/>
              </a:rPr>
              <a:t>Период реализации – 2025 г.</a:t>
            </a:r>
            <a:endParaRPr lang="ru-RU" sz="13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</a:tabLst>
              <a:defRPr/>
            </a:pPr>
            <a:r>
              <a:rPr lang="ru-RU" sz="1300" b="0" strike="noStrike" spc="-1">
                <a:solidFill>
                  <a:srgbClr val="000000"/>
                </a:solidFill>
                <a:latin typeface="Arial"/>
                <a:ea typeface="Arial Unicode MS"/>
              </a:rPr>
              <a:t>Готовность – 100 % </a:t>
            </a:r>
            <a:endParaRPr lang="ru-RU" sz="13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</a:tabLst>
              <a:defRPr/>
            </a:pPr>
            <a:r>
              <a:rPr lang="ru-RU" sz="1300" b="0" strike="noStrike" spc="-1">
                <a:solidFill>
                  <a:srgbClr val="000000"/>
                </a:solidFill>
                <a:latin typeface="Arial"/>
                <a:ea typeface="Arial Unicode MS"/>
              </a:rPr>
              <a:t>Местоположение: с. Боровское</a:t>
            </a:r>
            <a:endParaRPr lang="ru-RU" sz="1300" b="0" strike="noStrike" spc="-1">
              <a:latin typeface="Arial"/>
            </a:endParaRPr>
          </a:p>
        </p:txBody>
      </p:sp>
      <p:sp>
        <p:nvSpPr>
          <p:cNvPr id="645" name="AutoShape 2"/>
          <p:cNvSpPr/>
          <p:nvPr/>
        </p:nvSpPr>
        <p:spPr bwMode="auto">
          <a:xfrm>
            <a:off x="155520" y="-144360"/>
            <a:ext cx="30456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46" name="AutoShape 5"/>
          <p:cNvSpPr/>
          <p:nvPr/>
        </p:nvSpPr>
        <p:spPr bwMode="auto">
          <a:xfrm>
            <a:off x="307800" y="7920"/>
            <a:ext cx="30456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47" name="Прямоугольник 4"/>
          <p:cNvSpPr/>
          <p:nvPr/>
        </p:nvSpPr>
        <p:spPr bwMode="auto">
          <a:xfrm>
            <a:off x="3998474" y="3169080"/>
            <a:ext cx="4775398" cy="120379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81000"/>
              </a:lnSpc>
              <a:buNone/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</a:tabLst>
              <a:defRPr/>
            </a:pPr>
            <a:r>
              <a:rPr lang="ru-RU" sz="1300" b="1" strike="noStrike" spc="-1">
                <a:solidFill>
                  <a:srgbClr val="000000"/>
                </a:solidFill>
                <a:latin typeface="Arial"/>
                <a:ea typeface="Arial Unicode MS"/>
              </a:rPr>
              <a:t>Приобретение и монтаж модульного здания ФАП </a:t>
            </a:r>
            <a:endParaRPr lang="ru-RU" sz="1300" b="0" strike="noStrike" spc="-1">
              <a:latin typeface="Arial"/>
            </a:endParaRPr>
          </a:p>
          <a:p>
            <a:pPr>
              <a:lnSpc>
                <a:spcPct val="81000"/>
              </a:lnSpc>
              <a:buNone/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</a:tabLst>
              <a:defRPr/>
            </a:pPr>
            <a:r>
              <a:rPr lang="ru-RU" sz="1300" b="1" strike="noStrike" spc="-1">
                <a:solidFill>
                  <a:srgbClr val="000000"/>
                </a:solidFill>
                <a:latin typeface="Arial"/>
                <a:ea typeface="Arial Unicode MS"/>
              </a:rPr>
              <a:t>с. Рычково ГБУ «Курганская областная больница № 2»</a:t>
            </a:r>
            <a:endParaRPr lang="ru-RU" sz="13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</a:tabLst>
              <a:defRPr/>
            </a:pPr>
            <a:r>
              <a:rPr lang="ru-RU" sz="1300" b="0" strike="noStrike" spc="-1">
                <a:solidFill>
                  <a:srgbClr val="000000"/>
                </a:solidFill>
                <a:latin typeface="Arial"/>
                <a:ea typeface="Arial Unicode MS"/>
              </a:rPr>
              <a:t>Объем инвестиций – 4,627 млн. руб.   </a:t>
            </a:r>
            <a:endParaRPr lang="ru-RU" sz="13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</a:tabLst>
              <a:defRPr/>
            </a:pPr>
            <a:r>
              <a:rPr lang="ru-RU" sz="1300" b="0" strike="noStrike" spc="-1">
                <a:solidFill>
                  <a:srgbClr val="000000"/>
                </a:solidFill>
                <a:latin typeface="Arial"/>
                <a:ea typeface="Arial Unicode MS"/>
              </a:rPr>
              <a:t>Период реализации – 2024 - 2025 гг.</a:t>
            </a:r>
            <a:endParaRPr lang="ru-RU" sz="13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</a:tabLst>
              <a:defRPr/>
            </a:pPr>
            <a:r>
              <a:rPr lang="ru-RU" sz="1300" b="0" strike="noStrike" spc="-1">
                <a:solidFill>
                  <a:srgbClr val="000000"/>
                </a:solidFill>
                <a:latin typeface="Arial"/>
                <a:ea typeface="Arial Unicode MS"/>
              </a:rPr>
              <a:t>Готовность – 100 % </a:t>
            </a:r>
            <a:endParaRPr lang="ru-RU" sz="13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</a:tabLst>
              <a:defRPr/>
            </a:pPr>
            <a:r>
              <a:rPr lang="ru-RU" sz="1300" b="0" strike="noStrike" spc="-1">
                <a:solidFill>
                  <a:srgbClr val="000000"/>
                </a:solidFill>
                <a:latin typeface="Arial"/>
                <a:ea typeface="Arial Unicode MS"/>
              </a:rPr>
              <a:t>Местоположение: с. Рычково</a:t>
            </a:r>
            <a:endParaRPr lang="ru-RU" sz="1300" b="0" strike="noStrike" spc="-1">
              <a:latin typeface="Arial"/>
            </a:endParaRPr>
          </a:p>
        </p:txBody>
      </p:sp>
      <p:sp>
        <p:nvSpPr>
          <p:cNvPr id="648" name="AutoShape 4"/>
          <p:cNvSpPr/>
          <p:nvPr/>
        </p:nvSpPr>
        <p:spPr bwMode="auto">
          <a:xfrm>
            <a:off x="612720" y="312840"/>
            <a:ext cx="30456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49" name="AutoShape 1"/>
          <p:cNvSpPr/>
          <p:nvPr/>
        </p:nvSpPr>
        <p:spPr bwMode="auto">
          <a:xfrm>
            <a:off x="246600" y="86760"/>
            <a:ext cx="8595360" cy="53136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358DC1"/>
          </a:solidFill>
          <a:ln w="9360">
            <a:solidFill>
              <a:srgbClr val="3465A4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Overflow="overflow" horzOverflow="overflow" lIns="78840" tIns="39600" rIns="78840" bIns="39600" numCol="1" spcCol="0" anchor="ctr">
            <a:noAutofit/>
          </a:bodyPr>
          <a:lstStyle/>
          <a:p>
            <a:pPr algn="ctr">
              <a:lnSpc>
                <a:spcPct val="100000"/>
              </a:lnSpc>
              <a:buNone/>
              <a:defRPr/>
            </a:pPr>
            <a:r>
              <a:rPr lang="ru-RU" sz="2200" b="1" strike="noStrike" spc="-1">
                <a:solidFill>
                  <a:srgbClr val="FFFFFF"/>
                </a:solidFill>
                <a:latin typeface="Arial"/>
                <a:ea typeface="DejaVu Sans"/>
              </a:rPr>
              <a:t>Мероприятия плана комплексного развития территории</a:t>
            </a:r>
            <a:endParaRPr lang="ru-RU" sz="2200" b="0" strike="noStrike" spc="-1">
              <a:latin typeface="Arial"/>
            </a:endParaRPr>
          </a:p>
        </p:txBody>
      </p:sp>
      <p:sp>
        <p:nvSpPr>
          <p:cNvPr id="650" name="Freeform 2"/>
          <p:cNvSpPr/>
          <p:nvPr/>
        </p:nvSpPr>
        <p:spPr bwMode="auto">
          <a:xfrm>
            <a:off x="246600" y="674280"/>
            <a:ext cx="8595360" cy="4536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579D1C"/>
          </a:solidFill>
          <a:ln w="9360">
            <a:solidFill>
              <a:srgbClr val="579D1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651" name="Рисунок 5"/>
          <p:cNvPicPr/>
          <p:nvPr/>
        </p:nvPicPr>
        <p:blipFill>
          <a:blip r:embed="rId2"/>
          <a:stretch/>
        </p:blipFill>
        <p:spPr bwMode="auto">
          <a:xfrm>
            <a:off x="446759" y="3003840"/>
            <a:ext cx="3009371" cy="1793422"/>
          </a:xfrm>
          <a:prstGeom prst="rect">
            <a:avLst/>
          </a:prstGeom>
          <a:ln w="0">
            <a:noFill/>
          </a:ln>
        </p:spPr>
      </p:pic>
      <p:pic>
        <p:nvPicPr>
          <p:cNvPr id="652" name="Рисунок 9"/>
          <p:cNvPicPr/>
          <p:nvPr/>
        </p:nvPicPr>
        <p:blipFill>
          <a:blip r:embed="rId3"/>
          <a:stretch/>
        </p:blipFill>
        <p:spPr bwMode="auto">
          <a:xfrm>
            <a:off x="395640" y="1059480"/>
            <a:ext cx="3060491" cy="1710360"/>
          </a:xfrm>
          <a:prstGeom prst="rect">
            <a:avLst/>
          </a:prstGeom>
          <a:ln w="0">
            <a:noFill/>
          </a:ln>
        </p:spPr>
      </p:pic>
      <p:sp>
        <p:nvSpPr>
          <p:cNvPr id="653" name="CustomShape 23"/>
          <p:cNvSpPr/>
          <p:nvPr/>
        </p:nvSpPr>
        <p:spPr bwMode="auto">
          <a:xfrm>
            <a:off x="8712360" y="4731840"/>
            <a:ext cx="431280" cy="3596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2720" tIns="47160" rIns="72720" bIns="36360" anchor="t">
            <a:noAutofit/>
          </a:bodyPr>
          <a:lstStyle/>
          <a:p>
            <a:pPr>
              <a:lnSpc>
                <a:spcPct val="100000"/>
              </a:lnSpc>
              <a:buNone/>
              <a:defRPr/>
            </a:pPr>
            <a:r>
              <a:rPr lang="ru-RU" sz="1200" b="0" strike="noStrike" spc="-1">
                <a:solidFill>
                  <a:srgbClr val="000000"/>
                </a:solidFill>
                <a:latin typeface="Arial"/>
                <a:ea typeface="Arial"/>
              </a:rPr>
              <a:t>23</a:t>
            </a:r>
            <a:endParaRPr lang="ru-RU" sz="1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54" name="Прямоугольник 7"/>
          <p:cNvSpPr/>
          <p:nvPr/>
        </p:nvSpPr>
        <p:spPr bwMode="auto">
          <a:xfrm>
            <a:off x="4169160" y="834120"/>
            <a:ext cx="4796999" cy="118763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  <a:defRPr/>
            </a:pPr>
            <a:r>
              <a:rPr lang="ru-RU" sz="1200" b="1" strike="noStrike" spc="-1">
                <a:solidFill>
                  <a:srgbClr val="212529"/>
                </a:solidFill>
                <a:latin typeface="Arial"/>
                <a:ea typeface="Microsoft YaHei"/>
              </a:rPr>
              <a:t>Капитальный ремонт здания Новодостоваловского сельского Дома культуры МБУ «Белозерский ЦК»</a:t>
            </a:r>
            <a:endParaRPr lang="ru-RU" sz="12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buNone/>
              <a:defRPr/>
            </a:pPr>
            <a:r>
              <a:rPr lang="ru-RU" sz="1200" b="0" strike="noStrike" spc="-1">
                <a:solidFill>
                  <a:srgbClr val="000000"/>
                </a:solidFill>
                <a:latin typeface="Arial"/>
                <a:ea typeface="Arial Unicode MS"/>
              </a:rPr>
              <a:t>Объем инвестиций – 11,011 млн. руб. (областной бюджет)   </a:t>
            </a:r>
            <a:endParaRPr lang="ru-RU" sz="12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buNone/>
              <a:defRPr/>
            </a:pPr>
            <a:r>
              <a:rPr lang="ru-RU" sz="1200" b="0" strike="noStrike" spc="-1">
                <a:solidFill>
                  <a:srgbClr val="000000"/>
                </a:solidFill>
                <a:latin typeface="Arial"/>
                <a:ea typeface="Arial Unicode MS"/>
              </a:rPr>
              <a:t>Период реализации – 2024 г.</a:t>
            </a:r>
            <a:endParaRPr lang="ru-RU" sz="12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buNone/>
              <a:defRPr/>
            </a:pPr>
            <a:r>
              <a:rPr lang="ru-RU" sz="1200" b="0" strike="noStrike" spc="-1">
                <a:solidFill>
                  <a:srgbClr val="000000"/>
                </a:solidFill>
                <a:latin typeface="Arial"/>
                <a:ea typeface="Arial Unicode MS"/>
              </a:rPr>
              <a:t>Готовность – 100 % </a:t>
            </a:r>
            <a:endParaRPr lang="ru-RU" sz="12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buNone/>
              <a:defRPr/>
            </a:pPr>
            <a:r>
              <a:rPr lang="ru-RU" sz="1200" b="0" strike="noStrike" spc="-1">
                <a:solidFill>
                  <a:srgbClr val="000000"/>
                </a:solidFill>
                <a:latin typeface="Arial"/>
                <a:ea typeface="Arial Unicode MS"/>
              </a:rPr>
              <a:t>Местоположение: с. Новодостовалово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655" name="Прямоугольник 1"/>
          <p:cNvSpPr/>
          <p:nvPr/>
        </p:nvSpPr>
        <p:spPr bwMode="auto">
          <a:xfrm>
            <a:off x="4195080" y="2281320"/>
            <a:ext cx="4768919" cy="111814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81000"/>
              </a:lnSpc>
              <a:buNone/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</a:tabLst>
              <a:defRPr/>
            </a:pPr>
            <a:r>
              <a:rPr lang="ru-RU" sz="1200" b="1" strike="noStrike" spc="-1">
                <a:solidFill>
                  <a:srgbClr val="000000"/>
                </a:solidFill>
                <a:latin typeface="Arial"/>
                <a:ea typeface="Arial Unicode MS"/>
              </a:rPr>
              <a:t>Капитальный ремонт здания Боровского сельского Дома культуры МБУ «Белозерский ЦК»</a:t>
            </a:r>
            <a:endParaRPr lang="ru-RU" sz="12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</a:tabLst>
              <a:defRPr/>
            </a:pPr>
            <a:r>
              <a:rPr lang="ru-RU" sz="1200" b="0" strike="noStrike" spc="-1">
                <a:solidFill>
                  <a:srgbClr val="000000"/>
                </a:solidFill>
                <a:latin typeface="Arial"/>
                <a:ea typeface="Arial Unicode MS"/>
              </a:rPr>
              <a:t>Объем инвестиций – 14,014 млн. руб. (областной бюджет)   </a:t>
            </a:r>
            <a:endParaRPr lang="ru-RU" sz="12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</a:tabLst>
              <a:defRPr/>
            </a:pPr>
            <a:r>
              <a:rPr lang="ru-RU" sz="1200" b="0" strike="noStrike" spc="-1">
                <a:solidFill>
                  <a:srgbClr val="000000"/>
                </a:solidFill>
                <a:latin typeface="Arial"/>
                <a:ea typeface="Arial Unicode MS"/>
              </a:rPr>
              <a:t>Период реализации – 2024 г.</a:t>
            </a:r>
            <a:endParaRPr lang="ru-RU" sz="12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</a:tabLst>
              <a:defRPr/>
            </a:pPr>
            <a:r>
              <a:rPr lang="ru-RU" sz="1200" b="0" strike="noStrike" spc="-1">
                <a:solidFill>
                  <a:srgbClr val="000000"/>
                </a:solidFill>
                <a:latin typeface="Arial"/>
                <a:ea typeface="Arial Unicode MS"/>
              </a:rPr>
              <a:t>Готовность – 100 % </a:t>
            </a:r>
            <a:endParaRPr lang="ru-RU" sz="12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</a:tabLst>
              <a:defRPr/>
            </a:pPr>
            <a:r>
              <a:rPr lang="ru-RU" sz="1200" b="0" strike="noStrike" spc="-1">
                <a:solidFill>
                  <a:srgbClr val="000000"/>
                </a:solidFill>
                <a:latin typeface="Arial"/>
                <a:ea typeface="Arial Unicode MS"/>
              </a:rPr>
              <a:t>Местоположение: с. Боровское</a:t>
            </a:r>
            <a:endParaRPr lang="ru-RU" sz="1200" b="0" strike="noStrike" spc="-1">
              <a:latin typeface="Arial"/>
            </a:endParaRPr>
          </a:p>
        </p:txBody>
      </p:sp>
      <p:pic>
        <p:nvPicPr>
          <p:cNvPr id="657" name="Рисунок 5"/>
          <p:cNvPicPr/>
          <p:nvPr/>
        </p:nvPicPr>
        <p:blipFill>
          <a:blip r:embed="rId2"/>
          <a:stretch/>
        </p:blipFill>
        <p:spPr bwMode="auto">
          <a:xfrm>
            <a:off x="2138445" y="820401"/>
            <a:ext cx="1873440" cy="1201357"/>
          </a:xfrm>
          <a:prstGeom prst="rect">
            <a:avLst/>
          </a:prstGeom>
          <a:ln w="0">
            <a:noFill/>
          </a:ln>
        </p:spPr>
      </p:pic>
      <p:pic>
        <p:nvPicPr>
          <p:cNvPr id="659" name="Рисунок 9"/>
          <p:cNvPicPr/>
          <p:nvPr/>
        </p:nvPicPr>
        <p:blipFill>
          <a:blip r:embed="rId3"/>
          <a:stretch/>
        </p:blipFill>
        <p:spPr bwMode="auto">
          <a:xfrm>
            <a:off x="2138445" y="2142314"/>
            <a:ext cx="1873440" cy="1362600"/>
          </a:xfrm>
          <a:prstGeom prst="rect">
            <a:avLst/>
          </a:prstGeom>
          <a:ln w="0">
            <a:noFill/>
          </a:ln>
        </p:spPr>
      </p:pic>
      <p:pic>
        <p:nvPicPr>
          <p:cNvPr id="660" name="Рисунок 6"/>
          <p:cNvPicPr/>
          <p:nvPr/>
        </p:nvPicPr>
        <p:blipFill>
          <a:blip r:embed="rId4"/>
          <a:stretch/>
        </p:blipFill>
        <p:spPr bwMode="auto">
          <a:xfrm>
            <a:off x="237080" y="3574550"/>
            <a:ext cx="1821397" cy="1314000"/>
          </a:xfrm>
          <a:prstGeom prst="rect">
            <a:avLst/>
          </a:prstGeom>
          <a:ln w="0">
            <a:noFill/>
          </a:ln>
        </p:spPr>
      </p:pic>
      <p:pic>
        <p:nvPicPr>
          <p:cNvPr id="661" name="Рисунок 10"/>
          <p:cNvPicPr/>
          <p:nvPr/>
        </p:nvPicPr>
        <p:blipFill>
          <a:blip r:embed="rId5"/>
          <a:stretch/>
        </p:blipFill>
        <p:spPr bwMode="auto">
          <a:xfrm>
            <a:off x="2167065" y="3609313"/>
            <a:ext cx="1816200" cy="1314000"/>
          </a:xfrm>
          <a:prstGeom prst="rect">
            <a:avLst/>
          </a:prstGeom>
          <a:ln w="0">
            <a:noFill/>
          </a:ln>
        </p:spPr>
      </p:pic>
      <p:sp>
        <p:nvSpPr>
          <p:cNvPr id="662" name="AutoShape 1"/>
          <p:cNvSpPr/>
          <p:nvPr/>
        </p:nvSpPr>
        <p:spPr bwMode="auto">
          <a:xfrm>
            <a:off x="246600" y="75960"/>
            <a:ext cx="8595360" cy="47304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358DC1"/>
          </a:solidFill>
          <a:ln w="9360">
            <a:solidFill>
              <a:srgbClr val="3465A4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Overflow="overflow" horzOverflow="overflow" lIns="78840" tIns="39600" rIns="78840" bIns="39600" numCol="1" spcCol="0" anchor="ctr">
            <a:noAutofit/>
          </a:bodyPr>
          <a:lstStyle/>
          <a:p>
            <a:pPr algn="ctr">
              <a:lnSpc>
                <a:spcPct val="100000"/>
              </a:lnSpc>
              <a:buNone/>
              <a:defRPr/>
            </a:pPr>
            <a:r>
              <a:rPr lang="ru-RU" sz="2200" b="1" strike="noStrike" spc="-1">
                <a:solidFill>
                  <a:srgbClr val="FFFFFF"/>
                </a:solidFill>
                <a:latin typeface="Arial"/>
                <a:ea typeface="DejaVu Sans"/>
              </a:rPr>
              <a:t>Мероприятия плана комплексного развития территории</a:t>
            </a:r>
            <a:endParaRPr lang="ru-RU" sz="2200" b="0" strike="noStrike" spc="-1">
              <a:latin typeface="Arial"/>
            </a:endParaRPr>
          </a:p>
        </p:txBody>
      </p:sp>
      <p:sp>
        <p:nvSpPr>
          <p:cNvPr id="663" name="Freeform 2"/>
          <p:cNvSpPr/>
          <p:nvPr/>
        </p:nvSpPr>
        <p:spPr bwMode="auto">
          <a:xfrm flipV="1">
            <a:off x="341280" y="605520"/>
            <a:ext cx="8439840" cy="3384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579D1C"/>
          </a:solidFill>
          <a:ln w="9360">
            <a:solidFill>
              <a:srgbClr val="579D1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64" name="TextBox 831034906"/>
          <p:cNvSpPr/>
          <p:nvPr/>
        </p:nvSpPr>
        <p:spPr bwMode="auto">
          <a:xfrm>
            <a:off x="4219560" y="3664080"/>
            <a:ext cx="4650477" cy="131481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Overflow="overflow" horzOverflow="overflow" numCol="1" spcCol="0" anchor="t">
            <a:spAutoFit/>
          </a:bodyPr>
          <a:lstStyle/>
          <a:p>
            <a:pPr>
              <a:lnSpc>
                <a:spcPct val="81000"/>
              </a:lnSpc>
              <a:buNone/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</a:tabLst>
              <a:defRPr/>
            </a:pPr>
            <a:r>
              <a:rPr lang="ru-RU" sz="1300" b="1" strike="noStrike" spc="-1">
                <a:solidFill>
                  <a:srgbClr val="000000"/>
                </a:solidFill>
                <a:latin typeface="Arial"/>
                <a:ea typeface="Arial Unicode MS"/>
              </a:rPr>
              <a:t>К</a:t>
            </a:r>
            <a:r>
              <a:rPr lang="ru-RU" sz="1200" b="1" strike="noStrike" spc="-1">
                <a:solidFill>
                  <a:srgbClr val="000000"/>
                </a:solidFill>
                <a:latin typeface="Arial"/>
                <a:ea typeface="Arial Unicode MS"/>
              </a:rPr>
              <a:t>апитальный ремонт объекта капитального строительства МКУК «Светлодольское КСДО»</a:t>
            </a:r>
            <a:endParaRPr lang="ru-RU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</a:tabLst>
              <a:defRPr/>
            </a:pPr>
            <a:r>
              <a:rPr lang="ru-RU" sz="1200" b="0" strike="noStrike" spc="-1">
                <a:solidFill>
                  <a:srgbClr val="000000"/>
                </a:solidFill>
                <a:latin typeface="Arial"/>
                <a:ea typeface="Arial Unicode MS"/>
              </a:rPr>
              <a:t>Объем инвестиций – 4,404 млн. руб. </a:t>
            </a:r>
            <a:r>
              <a:rPr lang="ru-RU" sz="1200" b="0" strike="noStrike" spc="0">
                <a:solidFill>
                  <a:srgbClr val="000000"/>
                </a:solidFill>
                <a:latin typeface="Arial"/>
                <a:ea typeface="Arial Unicode MS"/>
              </a:rPr>
              <a:t>(4,311 млн. руб. </a:t>
            </a:r>
            <a:r>
              <a:rPr lang="ru-RU" sz="1200" b="0" i="0" u="none" strike="noStrike" cap="none" spc="0">
                <a:solidFill>
                  <a:srgbClr val="000000"/>
                </a:solidFill>
                <a:latin typeface="Arial"/>
                <a:ea typeface="Arial Unicode MS"/>
                <a:cs typeface="Arial"/>
              </a:rPr>
              <a:t>–</a:t>
            </a:r>
            <a:r>
              <a:rPr lang="ru-RU" sz="1200" b="0" strike="noStrike" spc="0">
                <a:solidFill>
                  <a:srgbClr val="000000"/>
                </a:solidFill>
                <a:latin typeface="Arial"/>
                <a:ea typeface="Arial Unicode MS"/>
              </a:rPr>
              <a:t> федеральный бюджет; 0,09 млн. руб. </a:t>
            </a:r>
            <a:r>
              <a:rPr lang="ru-RU" sz="1200" b="0" i="0" u="none" strike="noStrike" cap="none" spc="0">
                <a:solidFill>
                  <a:srgbClr val="000000"/>
                </a:solidFill>
                <a:latin typeface="Arial"/>
                <a:ea typeface="Arial Unicode MS"/>
                <a:cs typeface="Arial"/>
              </a:rPr>
              <a:t>–</a:t>
            </a:r>
            <a:r>
              <a:rPr lang="ru-RU" sz="1200" b="0" strike="noStrike" spc="0">
                <a:solidFill>
                  <a:srgbClr val="000000"/>
                </a:solidFill>
                <a:latin typeface="Arial"/>
                <a:ea typeface="Arial Unicode MS"/>
              </a:rPr>
              <a:t> областной бюджет)  </a:t>
            </a:r>
          </a:p>
          <a:p>
            <a:pPr>
              <a:lnSpc>
                <a:spcPct val="100000"/>
              </a:lnSpc>
              <a:buNone/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</a:tabLst>
              <a:defRPr/>
            </a:pPr>
            <a:r>
              <a:rPr lang="ru-RU" sz="1200" b="0" strike="noStrike" spc="-1">
                <a:solidFill>
                  <a:srgbClr val="000000"/>
                </a:solidFill>
                <a:latin typeface="Arial"/>
                <a:ea typeface="Arial Unicode MS"/>
              </a:rPr>
              <a:t>Период реализации – 2024 г.</a:t>
            </a:r>
            <a:endParaRPr lang="ru-RU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</a:tabLst>
              <a:defRPr/>
            </a:pPr>
            <a:r>
              <a:rPr lang="ru-RU" sz="1200" b="0" strike="noStrike" spc="-1">
                <a:solidFill>
                  <a:srgbClr val="000000"/>
                </a:solidFill>
                <a:latin typeface="Arial"/>
                <a:ea typeface="Arial Unicode MS"/>
              </a:rPr>
              <a:t>Готовность – 100 % </a:t>
            </a:r>
            <a:endParaRPr lang="ru-RU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</a:tabLst>
              <a:defRPr/>
            </a:pPr>
            <a:r>
              <a:rPr lang="ru-RU" sz="1200" b="0" strike="noStrike" spc="-1">
                <a:solidFill>
                  <a:srgbClr val="000000"/>
                </a:solidFill>
                <a:latin typeface="Arial"/>
                <a:ea typeface="Arial Unicode MS"/>
              </a:rPr>
              <a:t>Местоположение: с. Светлый Дол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665" name="CustomShape 24"/>
          <p:cNvSpPr/>
          <p:nvPr/>
        </p:nvSpPr>
        <p:spPr bwMode="auto">
          <a:xfrm>
            <a:off x="8712360" y="4731840"/>
            <a:ext cx="431280" cy="3596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2720" tIns="47160" rIns="72720" bIns="36360" anchor="t">
            <a:noAutofit/>
          </a:bodyPr>
          <a:lstStyle/>
          <a:p>
            <a:pPr>
              <a:lnSpc>
                <a:spcPct val="100000"/>
              </a:lnSpc>
              <a:buNone/>
              <a:defRPr/>
            </a:pPr>
            <a:r>
              <a:rPr lang="ru-RU" sz="1200" b="0" strike="noStrike" spc="-1">
                <a:solidFill>
                  <a:srgbClr val="000000"/>
                </a:solidFill>
                <a:latin typeface="Arial"/>
                <a:ea typeface="Arial"/>
              </a:rPr>
              <a:t>24</a:t>
            </a:r>
            <a:endParaRPr lang="ru-RU" sz="1200" b="0" strike="noStrike" spc="-1">
              <a:latin typeface="Arial"/>
            </a:endParaRPr>
          </a:p>
        </p:txBody>
      </p:sp>
      <p:pic>
        <p:nvPicPr>
          <p:cNvPr id="1117648644" name="Рисунок 1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271845" y="820401"/>
            <a:ext cx="1811880" cy="1220572"/>
          </a:xfrm>
          <a:prstGeom prst="rect">
            <a:avLst/>
          </a:prstGeom>
        </p:spPr>
      </p:pic>
      <p:pic>
        <p:nvPicPr>
          <p:cNvPr id="721890625" name="Рисунок 2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246599" y="2142314"/>
            <a:ext cx="1811880" cy="13339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66" name="Прямоугольник 5"/>
          <p:cNvSpPr/>
          <p:nvPr/>
        </p:nvSpPr>
        <p:spPr bwMode="auto">
          <a:xfrm>
            <a:off x="4624920" y="1080360"/>
            <a:ext cx="4934160" cy="1080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  <a:defRPr/>
            </a:pPr>
            <a:r>
              <a:rPr lang="ru-RU" sz="1300" b="1" strike="noStrike" spc="-1">
                <a:solidFill>
                  <a:srgbClr val="212529"/>
                </a:solidFill>
                <a:latin typeface="Arial"/>
                <a:ea typeface="Microsoft YaHei"/>
              </a:rPr>
              <a:t>Благоустройство центрального стадиона</a:t>
            </a:r>
            <a:endParaRPr lang="ru-RU" sz="13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</a:tabLst>
              <a:defRPr/>
            </a:pPr>
            <a:r>
              <a:rPr lang="ru-RU" sz="1300" b="0" strike="noStrike" spc="-1">
                <a:solidFill>
                  <a:srgbClr val="000000"/>
                </a:solidFill>
                <a:latin typeface="Arial"/>
                <a:ea typeface="Arial Unicode MS"/>
              </a:rPr>
              <a:t>Объем инвестиций – 20,020 млн. руб.   </a:t>
            </a:r>
            <a:endParaRPr lang="ru-RU" sz="13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</a:tabLst>
              <a:defRPr/>
            </a:pPr>
            <a:r>
              <a:rPr lang="ru-RU" sz="1300" b="0" strike="noStrike" spc="-1">
                <a:solidFill>
                  <a:srgbClr val="000000"/>
                </a:solidFill>
                <a:latin typeface="Arial"/>
                <a:ea typeface="Arial Unicode MS"/>
              </a:rPr>
              <a:t>Период реализации – 2024 г.</a:t>
            </a:r>
            <a:endParaRPr lang="ru-RU" sz="13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</a:tabLst>
              <a:defRPr/>
            </a:pPr>
            <a:r>
              <a:rPr lang="ru-RU" sz="1300" b="0" strike="noStrike" spc="-1">
                <a:solidFill>
                  <a:srgbClr val="000000"/>
                </a:solidFill>
                <a:latin typeface="Arial"/>
                <a:ea typeface="Arial Unicode MS"/>
              </a:rPr>
              <a:t>Готовность – 100 % </a:t>
            </a:r>
            <a:endParaRPr lang="ru-RU" sz="13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</a:tabLst>
              <a:defRPr/>
            </a:pPr>
            <a:r>
              <a:rPr lang="ru-RU" sz="1300" b="0" strike="noStrike" spc="-1">
                <a:solidFill>
                  <a:srgbClr val="000000"/>
                </a:solidFill>
                <a:latin typeface="Arial"/>
                <a:ea typeface="Arial Unicode MS"/>
              </a:rPr>
              <a:t>Местоположение: с. Белозерское</a:t>
            </a:r>
            <a:endParaRPr lang="ru-RU" sz="1300" b="0" strike="noStrike" spc="-1">
              <a:latin typeface="Arial"/>
            </a:endParaRPr>
          </a:p>
        </p:txBody>
      </p:sp>
      <p:pic>
        <p:nvPicPr>
          <p:cNvPr id="667" name="Рисунок 7"/>
          <p:cNvPicPr/>
          <p:nvPr/>
        </p:nvPicPr>
        <p:blipFill>
          <a:blip r:embed="rId2"/>
          <a:stretch/>
        </p:blipFill>
        <p:spPr bwMode="auto">
          <a:xfrm>
            <a:off x="107640" y="834840"/>
            <a:ext cx="2021759" cy="1728000"/>
          </a:xfrm>
          <a:prstGeom prst="rect">
            <a:avLst/>
          </a:prstGeom>
          <a:ln w="0">
            <a:noFill/>
          </a:ln>
        </p:spPr>
      </p:pic>
      <p:pic>
        <p:nvPicPr>
          <p:cNvPr id="668" name="Рисунок 8"/>
          <p:cNvPicPr/>
          <p:nvPr/>
        </p:nvPicPr>
        <p:blipFill>
          <a:blip r:embed="rId3"/>
          <a:stretch/>
        </p:blipFill>
        <p:spPr bwMode="auto">
          <a:xfrm>
            <a:off x="2204640" y="865440"/>
            <a:ext cx="2282760" cy="1697400"/>
          </a:xfrm>
          <a:prstGeom prst="rect">
            <a:avLst/>
          </a:prstGeom>
          <a:ln w="0">
            <a:noFill/>
          </a:ln>
        </p:spPr>
      </p:pic>
      <p:pic>
        <p:nvPicPr>
          <p:cNvPr id="669" name="Рисунок 9"/>
          <p:cNvPicPr/>
          <p:nvPr/>
        </p:nvPicPr>
        <p:blipFill>
          <a:blip r:embed="rId4"/>
          <a:stretch/>
        </p:blipFill>
        <p:spPr bwMode="auto">
          <a:xfrm>
            <a:off x="1333080" y="2644920"/>
            <a:ext cx="2012400" cy="2302560"/>
          </a:xfrm>
          <a:prstGeom prst="rect">
            <a:avLst/>
          </a:prstGeom>
          <a:ln w="0">
            <a:noFill/>
          </a:ln>
        </p:spPr>
      </p:pic>
      <p:sp>
        <p:nvSpPr>
          <p:cNvPr id="670" name="Прямоугольник 5"/>
          <p:cNvSpPr/>
          <p:nvPr/>
        </p:nvSpPr>
        <p:spPr bwMode="auto">
          <a:xfrm>
            <a:off x="4651200" y="3156120"/>
            <a:ext cx="4971240" cy="1278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  <a:defRPr/>
            </a:pPr>
            <a:r>
              <a:rPr lang="ru-RU" sz="1300" b="1" strike="noStrike" spc="-1">
                <a:solidFill>
                  <a:srgbClr val="000000"/>
                </a:solidFill>
                <a:latin typeface="Arial"/>
                <a:ea typeface="Microsoft YaHei"/>
              </a:rPr>
              <a:t>Ремонт объекта культурного наследия </a:t>
            </a:r>
            <a:endParaRPr lang="ru-RU" sz="13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defRPr/>
            </a:pPr>
            <a:r>
              <a:rPr lang="ru-RU" sz="1300" b="1" strike="noStrike" spc="-1">
                <a:solidFill>
                  <a:srgbClr val="000000"/>
                </a:solidFill>
                <a:latin typeface="Arial"/>
                <a:ea typeface="Microsoft YaHei"/>
              </a:rPr>
              <a:t>регионального значения «Братская могила» </a:t>
            </a:r>
            <a:endParaRPr lang="ru-RU" sz="13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</a:tabLst>
              <a:defRPr/>
            </a:pPr>
            <a:r>
              <a:rPr lang="ru-RU" sz="1300" b="0" strike="noStrike" spc="-1">
                <a:solidFill>
                  <a:srgbClr val="000000"/>
                </a:solidFill>
                <a:latin typeface="Arial"/>
                <a:ea typeface="Arial Unicode MS"/>
              </a:rPr>
              <a:t>Объем инвестиций – 0,159 млн. руб.   </a:t>
            </a:r>
            <a:endParaRPr lang="ru-RU" sz="13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</a:tabLst>
              <a:defRPr/>
            </a:pPr>
            <a:r>
              <a:rPr lang="ru-RU" sz="1300" b="0" strike="noStrike" spc="-1">
                <a:solidFill>
                  <a:srgbClr val="000000"/>
                </a:solidFill>
                <a:latin typeface="Arial"/>
                <a:ea typeface="Arial Unicode MS"/>
              </a:rPr>
              <a:t>Период реализации – 2024 г.</a:t>
            </a:r>
            <a:endParaRPr lang="ru-RU" sz="13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</a:tabLst>
              <a:defRPr/>
            </a:pPr>
            <a:r>
              <a:rPr lang="ru-RU" sz="1300" b="0" strike="noStrike" spc="-1">
                <a:solidFill>
                  <a:srgbClr val="000000"/>
                </a:solidFill>
                <a:latin typeface="Arial"/>
                <a:ea typeface="Arial Unicode MS"/>
              </a:rPr>
              <a:t>Готовность – 100 % </a:t>
            </a:r>
            <a:endParaRPr lang="ru-RU" sz="13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</a:tabLst>
              <a:defRPr/>
            </a:pPr>
            <a:r>
              <a:rPr lang="ru-RU" sz="1300" b="0" strike="noStrike" spc="-1">
                <a:solidFill>
                  <a:srgbClr val="000000"/>
                </a:solidFill>
                <a:latin typeface="Arial"/>
                <a:ea typeface="Arial Unicode MS"/>
              </a:rPr>
              <a:t>Местоположение: с. Стеклозавод</a:t>
            </a:r>
            <a:endParaRPr lang="ru-RU" sz="1300" b="0" strike="noStrike" spc="-1">
              <a:latin typeface="Arial"/>
            </a:endParaRPr>
          </a:p>
        </p:txBody>
      </p:sp>
      <p:sp>
        <p:nvSpPr>
          <p:cNvPr id="671" name="AutoShape 1"/>
          <p:cNvSpPr/>
          <p:nvPr/>
        </p:nvSpPr>
        <p:spPr bwMode="auto">
          <a:xfrm>
            <a:off x="246600" y="86760"/>
            <a:ext cx="8595360" cy="53136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358DC1"/>
          </a:solidFill>
          <a:ln w="9360">
            <a:solidFill>
              <a:srgbClr val="3465A4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Overflow="overflow" horzOverflow="overflow" lIns="78840" tIns="39600" rIns="78840" bIns="39600" numCol="1" spcCol="0" anchor="ctr">
            <a:noAutofit/>
          </a:bodyPr>
          <a:lstStyle/>
          <a:p>
            <a:pPr algn="ctr">
              <a:lnSpc>
                <a:spcPct val="100000"/>
              </a:lnSpc>
              <a:buNone/>
              <a:defRPr/>
            </a:pPr>
            <a:r>
              <a:rPr lang="ru-RU" sz="2200" b="1" strike="noStrike" spc="-1">
                <a:solidFill>
                  <a:srgbClr val="FFFFFF"/>
                </a:solidFill>
                <a:latin typeface="Arial"/>
                <a:ea typeface="DejaVu Sans"/>
              </a:rPr>
              <a:t>Мероприятия плана комплексного развития территории</a:t>
            </a:r>
            <a:endParaRPr lang="ru-RU" sz="2200" b="0" strike="noStrike" spc="-1">
              <a:latin typeface="Arial"/>
            </a:endParaRPr>
          </a:p>
        </p:txBody>
      </p:sp>
      <p:sp>
        <p:nvSpPr>
          <p:cNvPr id="672" name="Freeform 2"/>
          <p:cNvSpPr/>
          <p:nvPr/>
        </p:nvSpPr>
        <p:spPr bwMode="auto">
          <a:xfrm>
            <a:off x="246600" y="674280"/>
            <a:ext cx="8595360" cy="4536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579D1C"/>
          </a:solidFill>
          <a:ln w="9360">
            <a:solidFill>
              <a:srgbClr val="579D1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73" name="CustomShape 25"/>
          <p:cNvSpPr/>
          <p:nvPr/>
        </p:nvSpPr>
        <p:spPr bwMode="auto">
          <a:xfrm>
            <a:off x="8712360" y="4731840"/>
            <a:ext cx="431280" cy="3596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2720" tIns="47160" rIns="72720" bIns="36360" anchor="t">
            <a:noAutofit/>
          </a:bodyPr>
          <a:lstStyle/>
          <a:p>
            <a:pPr>
              <a:lnSpc>
                <a:spcPct val="100000"/>
              </a:lnSpc>
              <a:buNone/>
              <a:defRPr/>
            </a:pPr>
            <a:r>
              <a:rPr lang="ru-RU" sz="1200" b="0" strike="noStrike" spc="-1">
                <a:solidFill>
                  <a:srgbClr val="000000"/>
                </a:solidFill>
                <a:latin typeface="Arial"/>
                <a:ea typeface="Arial"/>
              </a:rPr>
              <a:t>25</a:t>
            </a:r>
            <a:endParaRPr lang="ru-RU" sz="1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74" name="AutoShape 2"/>
          <p:cNvSpPr/>
          <p:nvPr/>
        </p:nvSpPr>
        <p:spPr bwMode="auto">
          <a:xfrm>
            <a:off x="155520" y="-144360"/>
            <a:ext cx="30456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75" name="AutoShape 5"/>
          <p:cNvSpPr/>
          <p:nvPr/>
        </p:nvSpPr>
        <p:spPr bwMode="auto">
          <a:xfrm>
            <a:off x="307800" y="7920"/>
            <a:ext cx="30456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676" name="Рисунок 2"/>
          <p:cNvPicPr/>
          <p:nvPr/>
        </p:nvPicPr>
        <p:blipFill>
          <a:blip r:embed="rId2"/>
          <a:stretch/>
        </p:blipFill>
        <p:spPr bwMode="auto">
          <a:xfrm>
            <a:off x="495000" y="2671200"/>
            <a:ext cx="2850120" cy="1846800"/>
          </a:xfrm>
          <a:prstGeom prst="rect">
            <a:avLst/>
          </a:prstGeom>
          <a:ln w="0">
            <a:noFill/>
          </a:ln>
        </p:spPr>
      </p:pic>
      <p:sp>
        <p:nvSpPr>
          <p:cNvPr id="677" name="Прямоугольник 8"/>
          <p:cNvSpPr/>
          <p:nvPr/>
        </p:nvSpPr>
        <p:spPr bwMode="auto">
          <a:xfrm>
            <a:off x="3750120" y="2993760"/>
            <a:ext cx="4605840" cy="120275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81000"/>
              </a:lnSpc>
              <a:buNone/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</a:tabLst>
              <a:defRPr/>
            </a:pPr>
            <a:r>
              <a:rPr lang="ru-RU" sz="1300" b="1" strike="noStrike" spc="-1">
                <a:solidFill>
                  <a:srgbClr val="000000"/>
                </a:solidFill>
                <a:latin typeface="Arial"/>
                <a:ea typeface="Arial Unicode MS"/>
              </a:rPr>
              <a:t>Капитальный ремонт теплотрассы по ул. Советская, ул. К. Маркса, ул. Кирова, с. Белозерское</a:t>
            </a:r>
            <a:endParaRPr lang="ru-RU" sz="13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</a:tabLst>
              <a:defRPr/>
            </a:pPr>
            <a:r>
              <a:rPr lang="ru-RU" sz="1300" b="0" strike="noStrike" spc="-1">
                <a:solidFill>
                  <a:srgbClr val="000000"/>
                </a:solidFill>
                <a:latin typeface="Arial"/>
                <a:ea typeface="Arial Unicode MS"/>
              </a:rPr>
              <a:t>Объем инвестиций – 10,420 млн. руб.   </a:t>
            </a:r>
            <a:endParaRPr lang="ru-RU" sz="13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</a:tabLst>
              <a:defRPr/>
            </a:pPr>
            <a:r>
              <a:rPr lang="ru-RU" sz="1300" b="0" strike="noStrike" spc="-1">
                <a:solidFill>
                  <a:srgbClr val="000000"/>
                </a:solidFill>
                <a:latin typeface="Arial"/>
                <a:ea typeface="Arial Unicode MS"/>
              </a:rPr>
              <a:t>Период реализации – 2024 г.</a:t>
            </a:r>
            <a:endParaRPr lang="ru-RU" sz="13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</a:tabLst>
              <a:defRPr/>
            </a:pPr>
            <a:r>
              <a:rPr lang="ru-RU" sz="1300" b="0" strike="noStrike" spc="-1">
                <a:solidFill>
                  <a:srgbClr val="000000"/>
                </a:solidFill>
                <a:latin typeface="Arial"/>
                <a:ea typeface="Arial Unicode MS"/>
              </a:rPr>
              <a:t>Готовность – 100 % </a:t>
            </a:r>
            <a:endParaRPr lang="ru-RU" sz="13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</a:tabLst>
              <a:defRPr/>
            </a:pPr>
            <a:r>
              <a:rPr lang="ru-RU" sz="1300" b="0" strike="noStrike" spc="-1">
                <a:solidFill>
                  <a:srgbClr val="000000"/>
                </a:solidFill>
                <a:latin typeface="Arial"/>
                <a:ea typeface="Arial Unicode MS"/>
              </a:rPr>
              <a:t>Местоположение: с. Белозерское</a:t>
            </a:r>
            <a:endParaRPr lang="ru-RU" sz="1300" b="0" strike="noStrike" spc="-1">
              <a:latin typeface="Arial"/>
            </a:endParaRPr>
          </a:p>
        </p:txBody>
      </p:sp>
      <p:pic>
        <p:nvPicPr>
          <p:cNvPr id="678" name="Рисунок 4"/>
          <p:cNvPicPr/>
          <p:nvPr/>
        </p:nvPicPr>
        <p:blipFill>
          <a:blip r:embed="rId3"/>
          <a:stretch/>
        </p:blipFill>
        <p:spPr bwMode="auto">
          <a:xfrm>
            <a:off x="460439" y="861840"/>
            <a:ext cx="2870640" cy="1635120"/>
          </a:xfrm>
          <a:prstGeom prst="rect">
            <a:avLst/>
          </a:prstGeom>
          <a:ln w="0">
            <a:noFill/>
          </a:ln>
        </p:spPr>
      </p:pic>
      <p:sp>
        <p:nvSpPr>
          <p:cNvPr id="679" name="Прямоугольник 8"/>
          <p:cNvSpPr/>
          <p:nvPr/>
        </p:nvSpPr>
        <p:spPr bwMode="auto">
          <a:xfrm>
            <a:off x="3666240" y="966240"/>
            <a:ext cx="5294519" cy="147719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</a:tabLst>
              <a:defRPr/>
            </a:pPr>
            <a:r>
              <a:rPr lang="ru-RU" sz="1300" b="1" strike="noStrike" spc="-1">
                <a:solidFill>
                  <a:srgbClr val="000000"/>
                </a:solidFill>
                <a:latin typeface="Arial"/>
                <a:ea typeface="Arial Unicode MS"/>
              </a:rPr>
              <a:t>Установка блочно-модульных газовых котельных образовательных организаций:</a:t>
            </a:r>
            <a:endParaRPr sz="1300" b="0" strike="noStrike" spc="-1">
              <a:latin typeface="Arial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</a:tabLst>
              <a:defRPr/>
            </a:pPr>
            <a:r>
              <a:rPr lang="ru-RU" sz="1300" b="1" strike="noStrike" spc="-1">
                <a:solidFill>
                  <a:srgbClr val="000000"/>
                </a:solidFill>
                <a:latin typeface="Arial"/>
                <a:ea typeface="Arial Unicode MS"/>
              </a:rPr>
              <a:t>МКОУ «Рычковская основная общеобразовательная школа»</a:t>
            </a:r>
            <a:endParaRPr sz="1300" b="0" strike="noStrike" spc="-1">
              <a:latin typeface="Arial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</a:tabLst>
              <a:defRPr/>
            </a:pPr>
            <a:r>
              <a:rPr lang="ru-RU" sz="1300" b="0" strike="noStrike" spc="-1">
                <a:solidFill>
                  <a:srgbClr val="000000"/>
                </a:solidFill>
                <a:latin typeface="Arial"/>
                <a:ea typeface="Arial Unicode MS"/>
              </a:rPr>
              <a:t>Объем инвестиций – 14,183 млн. руб.   </a:t>
            </a:r>
            <a:endParaRPr sz="1300" b="0" strike="noStrike" spc="-1">
              <a:latin typeface="Arial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</a:tabLst>
              <a:defRPr/>
            </a:pPr>
            <a:r>
              <a:rPr lang="ru-RU" sz="1300" b="0" strike="noStrike" spc="-1">
                <a:solidFill>
                  <a:srgbClr val="000000"/>
                </a:solidFill>
                <a:latin typeface="Arial"/>
                <a:ea typeface="Arial Unicode MS"/>
              </a:rPr>
              <a:t>Период реализации – 2024 - 2025 гг.</a:t>
            </a:r>
            <a:endParaRPr sz="1300" b="0" strike="noStrike" spc="-1">
              <a:latin typeface="Arial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</a:tabLst>
              <a:defRPr/>
            </a:pPr>
            <a:r>
              <a:rPr lang="ru-RU" sz="1300" b="0" strike="noStrike" spc="-1">
                <a:solidFill>
                  <a:srgbClr val="000000"/>
                </a:solidFill>
                <a:latin typeface="Arial"/>
                <a:ea typeface="Arial Unicode MS"/>
              </a:rPr>
              <a:t>Готовность – 100 % </a:t>
            </a:r>
            <a:endParaRPr sz="1300" b="0" strike="noStrike" spc="-1">
              <a:latin typeface="Arial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</a:tabLst>
              <a:defRPr/>
            </a:pPr>
            <a:r>
              <a:rPr lang="ru-RU" sz="1300" b="0" strike="noStrike" spc="-1">
                <a:solidFill>
                  <a:srgbClr val="000000"/>
                </a:solidFill>
                <a:latin typeface="Arial"/>
                <a:ea typeface="Arial Unicode MS"/>
              </a:rPr>
              <a:t>Местоположение: с. Рычково</a:t>
            </a:r>
            <a:endParaRPr sz="1300" b="0" strike="noStrike" spc="-1">
              <a:latin typeface="Arial"/>
            </a:endParaRPr>
          </a:p>
        </p:txBody>
      </p:sp>
      <p:sp>
        <p:nvSpPr>
          <p:cNvPr id="680" name="AutoShape 1"/>
          <p:cNvSpPr/>
          <p:nvPr/>
        </p:nvSpPr>
        <p:spPr bwMode="auto">
          <a:xfrm>
            <a:off x="246600" y="86760"/>
            <a:ext cx="8595360" cy="53136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358DC1"/>
          </a:solidFill>
          <a:ln w="9360">
            <a:solidFill>
              <a:srgbClr val="3465A4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Overflow="overflow" horzOverflow="overflow" lIns="78840" tIns="39600" rIns="78840" bIns="39600" numCol="1" spcCol="0" anchor="ctr">
            <a:noAutofit/>
          </a:bodyPr>
          <a:lstStyle/>
          <a:p>
            <a:pPr algn="ctr">
              <a:lnSpc>
                <a:spcPct val="100000"/>
              </a:lnSpc>
              <a:buNone/>
              <a:defRPr/>
            </a:pPr>
            <a:r>
              <a:rPr lang="ru-RU" sz="2200" b="1" strike="noStrike" spc="-1">
                <a:solidFill>
                  <a:srgbClr val="FFFFFF"/>
                </a:solidFill>
                <a:latin typeface="Arial"/>
                <a:ea typeface="DejaVu Sans"/>
              </a:rPr>
              <a:t>Мероприятия плана комплексного развития территории</a:t>
            </a:r>
            <a:endParaRPr lang="ru-RU" sz="2200" b="0" strike="noStrike" spc="-1">
              <a:latin typeface="Arial"/>
            </a:endParaRPr>
          </a:p>
        </p:txBody>
      </p:sp>
      <p:sp>
        <p:nvSpPr>
          <p:cNvPr id="681" name="Freeform 2"/>
          <p:cNvSpPr/>
          <p:nvPr/>
        </p:nvSpPr>
        <p:spPr bwMode="auto">
          <a:xfrm>
            <a:off x="246600" y="674280"/>
            <a:ext cx="8595360" cy="4536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579D1C"/>
          </a:solidFill>
          <a:ln w="9360">
            <a:solidFill>
              <a:srgbClr val="579D1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82" name="CustomShape 26"/>
          <p:cNvSpPr/>
          <p:nvPr/>
        </p:nvSpPr>
        <p:spPr bwMode="auto">
          <a:xfrm>
            <a:off x="8712360" y="4731840"/>
            <a:ext cx="431280" cy="3596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2720" tIns="47160" rIns="72720" bIns="36360" anchor="t">
            <a:noAutofit/>
          </a:bodyPr>
          <a:lstStyle/>
          <a:p>
            <a:pPr>
              <a:lnSpc>
                <a:spcPct val="100000"/>
              </a:lnSpc>
              <a:buNone/>
              <a:defRPr/>
            </a:pPr>
            <a:r>
              <a:rPr lang="ru-RU" sz="1200" b="0" strike="noStrike" spc="-1">
                <a:solidFill>
                  <a:srgbClr val="000000"/>
                </a:solidFill>
                <a:latin typeface="Arial"/>
                <a:ea typeface="Arial"/>
              </a:rPr>
              <a:t>26</a:t>
            </a:r>
            <a:endParaRPr lang="ru-RU" sz="1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83" name="Прямоугольник 4"/>
          <p:cNvSpPr/>
          <p:nvPr/>
        </p:nvSpPr>
        <p:spPr bwMode="auto">
          <a:xfrm>
            <a:off x="3522600" y="1010878"/>
            <a:ext cx="5187599" cy="152474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81000"/>
              </a:lnSpc>
              <a:buNone/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</a:tabLst>
              <a:defRPr/>
            </a:pPr>
            <a:r>
              <a:rPr lang="ru-RU" sz="1300" b="1" strike="noStrike" spc="-1">
                <a:solidFill>
                  <a:srgbClr val="000000"/>
                </a:solidFill>
                <a:latin typeface="Arial"/>
                <a:ea typeface="Arial Unicode MS"/>
              </a:rPr>
              <a:t>Газопровод межпоселковый ГРС «Белый Яр» -</a:t>
            </a:r>
            <a:r>
              <a:rPr/>
              <a:t/>
            </a:r>
            <a:br>
              <a:rPr/>
            </a:br>
            <a:r>
              <a:rPr lang="ru-RU" sz="1300" b="1" strike="noStrike" spc="-1">
                <a:solidFill>
                  <a:srgbClr val="000000"/>
                </a:solidFill>
                <a:latin typeface="Arial"/>
                <a:ea typeface="Arial Unicode MS"/>
              </a:rPr>
              <a:t>д. Редькино - д. Русаково - д. Рычково с отводом </a:t>
            </a:r>
            <a:r>
              <a:rPr/>
              <a:t/>
            </a:r>
            <a:br>
              <a:rPr/>
            </a:br>
            <a:r>
              <a:rPr lang="ru-RU" sz="1300" b="1" strike="noStrike" spc="-1">
                <a:solidFill>
                  <a:srgbClr val="000000"/>
                </a:solidFill>
                <a:latin typeface="Arial"/>
                <a:ea typeface="Arial Unicode MS"/>
              </a:rPr>
              <a:t>на д. Говорухино и д. Кошкино Белозерского МО</a:t>
            </a:r>
            <a:endParaRPr lang="ru-RU" sz="1300" b="1" strike="noStrike" spc="0">
              <a:solidFill>
                <a:srgbClr val="000000"/>
              </a:solidFill>
              <a:latin typeface="Arial"/>
              <a:ea typeface="Arial Unicode MS"/>
            </a:endParaRPr>
          </a:p>
          <a:p>
            <a:pPr>
              <a:lnSpc>
                <a:spcPct val="81000"/>
              </a:lnSpc>
              <a:buNone/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79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</a:tabLst>
              <a:defRPr/>
            </a:pPr>
            <a:r>
              <a:rPr lang="ru-RU" sz="1300" b="1" strike="noStrike" spc="0">
                <a:solidFill>
                  <a:srgbClr val="000000"/>
                </a:solidFill>
                <a:latin typeface="Arial"/>
                <a:ea typeface="Arial Unicode MS"/>
              </a:rPr>
              <a:t>Курганской области</a:t>
            </a:r>
            <a:endParaRPr lang="ru-RU" sz="1300" b="0" strike="noStrike" spc="0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</a:tabLst>
              <a:defRPr/>
            </a:pPr>
            <a:r>
              <a:rPr lang="ru-RU" sz="1300" b="0" strike="noStrike" spc="-1">
                <a:solidFill>
                  <a:srgbClr val="000000"/>
                </a:solidFill>
                <a:latin typeface="Arial"/>
                <a:ea typeface="Arial Unicode MS"/>
              </a:rPr>
              <a:t>Период реализации – 2024 г.</a:t>
            </a:r>
            <a:endParaRPr lang="ru-RU" sz="13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</a:tabLst>
              <a:defRPr/>
            </a:pPr>
            <a:r>
              <a:rPr lang="ru-RU" sz="1300" b="0" strike="noStrike" spc="-1">
                <a:solidFill>
                  <a:srgbClr val="000000"/>
                </a:solidFill>
                <a:latin typeface="Arial"/>
                <a:ea typeface="Arial Unicode MS"/>
              </a:rPr>
              <a:t>Готовность – 100 % </a:t>
            </a:r>
            <a:endParaRPr lang="ru-RU" sz="13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</a:tabLst>
              <a:defRPr/>
            </a:pPr>
            <a:r>
              <a:rPr lang="ru-RU" sz="1300" b="0" strike="noStrike" spc="-1">
                <a:solidFill>
                  <a:srgbClr val="000000"/>
                </a:solidFill>
                <a:latin typeface="Arial"/>
                <a:ea typeface="Arial Unicode MS"/>
              </a:rPr>
              <a:t>Местоположение: д. Редькино - д. Русаково - д. Рычково </a:t>
            </a:r>
            <a:r>
              <a:rPr/>
              <a:t/>
            </a:r>
            <a:br>
              <a:rPr/>
            </a:br>
            <a:r>
              <a:rPr lang="ru-RU" sz="1300" b="0" strike="noStrike" spc="-1">
                <a:solidFill>
                  <a:srgbClr val="000000"/>
                </a:solidFill>
                <a:latin typeface="Arial"/>
                <a:ea typeface="Arial Unicode MS"/>
              </a:rPr>
              <a:t>с отводом на д. Говорухино и д. Кошкино </a:t>
            </a:r>
            <a:endParaRPr lang="ru-RU" sz="1300" b="0" strike="noStrike" spc="-1">
              <a:latin typeface="Arial"/>
            </a:endParaRPr>
          </a:p>
        </p:txBody>
      </p:sp>
      <p:sp>
        <p:nvSpPr>
          <p:cNvPr id="684" name="AutoShape 2"/>
          <p:cNvSpPr/>
          <p:nvPr/>
        </p:nvSpPr>
        <p:spPr bwMode="auto">
          <a:xfrm>
            <a:off x="155520" y="-144360"/>
            <a:ext cx="30456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85" name="AutoShape 5"/>
          <p:cNvSpPr/>
          <p:nvPr/>
        </p:nvSpPr>
        <p:spPr bwMode="auto">
          <a:xfrm>
            <a:off x="307800" y="7920"/>
            <a:ext cx="30456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686" name="Рисунок 2"/>
          <p:cNvPicPr/>
          <p:nvPr/>
        </p:nvPicPr>
        <p:blipFill>
          <a:blip r:embed="rId2"/>
          <a:stretch/>
        </p:blipFill>
        <p:spPr bwMode="auto">
          <a:xfrm>
            <a:off x="3479577" y="2874599"/>
            <a:ext cx="3813120" cy="1849680"/>
          </a:xfrm>
          <a:prstGeom prst="rect">
            <a:avLst/>
          </a:prstGeom>
          <a:ln w="0">
            <a:noFill/>
          </a:ln>
        </p:spPr>
      </p:pic>
      <p:sp>
        <p:nvSpPr>
          <p:cNvPr id="688" name="AutoShape 1"/>
          <p:cNvSpPr/>
          <p:nvPr/>
        </p:nvSpPr>
        <p:spPr bwMode="auto">
          <a:xfrm>
            <a:off x="246600" y="86760"/>
            <a:ext cx="8595360" cy="53136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358DC1"/>
          </a:solidFill>
          <a:ln w="9360">
            <a:solidFill>
              <a:srgbClr val="3465A4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Overflow="overflow" horzOverflow="overflow" lIns="78840" tIns="39600" rIns="78840" bIns="39600" numCol="1" spcCol="0" anchor="ctr">
            <a:noAutofit/>
          </a:bodyPr>
          <a:lstStyle/>
          <a:p>
            <a:pPr algn="ctr">
              <a:lnSpc>
                <a:spcPct val="100000"/>
              </a:lnSpc>
              <a:buNone/>
              <a:defRPr/>
            </a:pPr>
            <a:r>
              <a:rPr lang="ru-RU" sz="2200" b="1" strike="noStrike" spc="-1">
                <a:solidFill>
                  <a:srgbClr val="FFFFFF"/>
                </a:solidFill>
                <a:latin typeface="Arial"/>
                <a:ea typeface="DejaVu Sans"/>
              </a:rPr>
              <a:t>Мероприятия плана комплексного развития территории</a:t>
            </a:r>
            <a:endParaRPr lang="ru-RU" sz="2200" b="0" strike="noStrike" spc="-1">
              <a:latin typeface="Arial"/>
            </a:endParaRPr>
          </a:p>
        </p:txBody>
      </p:sp>
      <p:sp>
        <p:nvSpPr>
          <p:cNvPr id="689" name="Freeform 2"/>
          <p:cNvSpPr/>
          <p:nvPr/>
        </p:nvSpPr>
        <p:spPr bwMode="auto">
          <a:xfrm>
            <a:off x="246600" y="674280"/>
            <a:ext cx="8595360" cy="4536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579D1C"/>
          </a:solidFill>
          <a:ln w="9360">
            <a:solidFill>
              <a:srgbClr val="579D1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90" name="CustomShape 27"/>
          <p:cNvSpPr/>
          <p:nvPr/>
        </p:nvSpPr>
        <p:spPr bwMode="auto">
          <a:xfrm>
            <a:off x="8712360" y="4731840"/>
            <a:ext cx="431280" cy="3596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2720" tIns="47160" rIns="72720" bIns="36360" anchor="t">
            <a:noAutofit/>
          </a:bodyPr>
          <a:lstStyle/>
          <a:p>
            <a:pPr>
              <a:lnSpc>
                <a:spcPct val="100000"/>
              </a:lnSpc>
              <a:buNone/>
              <a:defRPr/>
            </a:pPr>
            <a:r>
              <a:rPr lang="ru-RU" sz="1200" b="0" strike="noStrike" spc="-1">
                <a:solidFill>
                  <a:srgbClr val="000000"/>
                </a:solidFill>
                <a:latin typeface="Arial"/>
                <a:ea typeface="Arial"/>
              </a:rPr>
              <a:t>27</a:t>
            </a:r>
            <a:endParaRPr lang="ru-RU" sz="1200" b="0" strike="noStrike" spc="-1">
              <a:latin typeface="Arial"/>
            </a:endParaRPr>
          </a:p>
        </p:txBody>
      </p:sp>
      <p:pic>
        <p:nvPicPr>
          <p:cNvPr id="2116708051" name="Рисунок 1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460079" y="1063740"/>
            <a:ext cx="2585850" cy="323988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91" name="Прямоугольник 4"/>
          <p:cNvSpPr/>
          <p:nvPr/>
        </p:nvSpPr>
        <p:spPr bwMode="auto">
          <a:xfrm>
            <a:off x="816840" y="760680"/>
            <a:ext cx="8141398" cy="1507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</a:tabLst>
              <a:defRPr/>
            </a:pPr>
            <a:r>
              <a:rPr lang="ru-RU" sz="1300" b="1" strike="noStrike" spc="-1">
                <a:solidFill>
                  <a:srgbClr val="000000"/>
                </a:solidFill>
                <a:latin typeface="Arial"/>
                <a:ea typeface="Arial Unicode MS"/>
              </a:rPr>
              <a:t>Строительство противопаводковых гидротехнических сооружений:</a:t>
            </a:r>
            <a:endParaRPr lang="ru-RU" sz="1300" b="1" strike="noStrike" spc="0">
              <a:solidFill>
                <a:srgbClr val="000000"/>
              </a:solidFill>
              <a:latin typeface="Arial"/>
              <a:ea typeface="Arial Unicode MS"/>
            </a:endParaRPr>
          </a:p>
          <a:p>
            <a:pPr>
              <a:lnSpc>
                <a:spcPct val="100000"/>
              </a:lnSpc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79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</a:tabLst>
              <a:defRPr/>
            </a:pPr>
            <a:r>
              <a:rPr lang="ru-RU" sz="1300" b="0" strike="noStrike" spc="0">
                <a:solidFill>
                  <a:srgbClr val="000000"/>
                </a:solidFill>
                <a:latin typeface="Arial"/>
                <a:ea typeface="Arial Unicode MS"/>
              </a:rPr>
              <a:t>-</a:t>
            </a:r>
            <a:r>
              <a:rPr lang="ru-RU" sz="1300" b="1" strike="noStrike" spc="0">
                <a:solidFill>
                  <a:srgbClr val="000000"/>
                </a:solidFill>
                <a:latin typeface="Arial"/>
                <a:ea typeface="Arial Unicode MS"/>
              </a:rPr>
              <a:t> </a:t>
            </a:r>
            <a:r>
              <a:rPr lang="ru-RU" sz="1300" b="0" strike="noStrike" spc="0">
                <a:solidFill>
                  <a:srgbClr val="000000"/>
                </a:solidFill>
                <a:latin typeface="Arial"/>
                <a:ea typeface="Arial Unicode MS"/>
              </a:rPr>
              <a:t>противопаводковые дамбы: ул. Попова, ул. Кирова, ул. Береговая в с. Белозерское; </a:t>
            </a:r>
            <a:r>
              <a:rPr/>
              <a:t/>
            </a:r>
            <a:br>
              <a:rPr/>
            </a:br>
            <a:r>
              <a:rPr lang="ru-RU"/>
              <a:t>   </a:t>
            </a:r>
            <a:r>
              <a:rPr lang="ru-RU" sz="1300" b="0" strike="noStrike" spc="0">
                <a:solidFill>
                  <a:srgbClr val="000000"/>
                </a:solidFill>
                <a:latin typeface="Arial"/>
                <a:ea typeface="Arial Unicode MS"/>
              </a:rPr>
              <a:t>с. Нижнетобольное, с. Памятное;</a:t>
            </a:r>
            <a:r>
              <a:rPr lang="en-US" sz="1300" b="0" strike="noStrike" spc="0">
                <a:solidFill>
                  <a:srgbClr val="000000"/>
                </a:solidFill>
                <a:latin typeface="Arial"/>
                <a:ea typeface="Arial Unicode MS"/>
              </a:rPr>
              <a:t> </a:t>
            </a:r>
            <a:endParaRPr lang="ru-RU" sz="1300" b="0" strike="noStrike" spc="0">
              <a:latin typeface="Arial"/>
            </a:endParaRPr>
          </a:p>
          <a:p>
            <a:pPr marL="268200" indent="-268200">
              <a:lnSpc>
                <a:spcPct val="100000"/>
              </a:lnSpc>
              <a:buNone/>
              <a:tabLst>
                <a:tab pos="0" algn="l"/>
              </a:tabLst>
              <a:defRPr/>
            </a:pPr>
            <a:r>
              <a:rPr lang="ru-RU" sz="1300" b="0" strike="noStrike" spc="-1">
                <a:solidFill>
                  <a:srgbClr val="000000"/>
                </a:solidFill>
                <a:latin typeface="Arial"/>
                <a:ea typeface="Arial Unicode MS"/>
              </a:rPr>
              <a:t>- земляной вал от ул. Береговой до ул. Налимова.</a:t>
            </a:r>
            <a:endParaRPr lang="ru-RU" sz="1300" b="0" strike="noStrike" spc="-1">
              <a:latin typeface="Arial"/>
            </a:endParaRPr>
          </a:p>
          <a:p>
            <a:pPr marL="268200" indent="-268200" algn="just">
              <a:lnSpc>
                <a:spcPct val="100000"/>
              </a:lnSpc>
              <a:buNone/>
              <a:tabLst>
                <a:tab pos="0" algn="l"/>
              </a:tabLst>
              <a:defRPr/>
            </a:pPr>
            <a:endParaRPr lang="ru-RU" sz="1300" b="0" strike="noStrike" spc="-1">
              <a:latin typeface="Arial"/>
            </a:endParaRPr>
          </a:p>
          <a:p>
            <a:pPr marL="268200" indent="-268200" algn="just">
              <a:lnSpc>
                <a:spcPct val="100000"/>
              </a:lnSpc>
              <a:buNone/>
              <a:tabLst>
                <a:tab pos="0" algn="l"/>
              </a:tabLst>
              <a:defRPr/>
            </a:pPr>
            <a:r>
              <a:rPr lang="en-US" sz="1400" b="0" strike="noStrike" spc="-1">
                <a:solidFill>
                  <a:srgbClr val="000000"/>
                </a:solidFill>
                <a:latin typeface="Arial"/>
                <a:ea typeface="Arial Unicode MS"/>
              </a:rPr>
              <a:t> </a:t>
            </a:r>
            <a:r>
              <a:rPr lang="ru-RU" sz="1400" b="0" strike="noStrike" spc="-1">
                <a:solidFill>
                  <a:srgbClr val="000000"/>
                </a:solidFill>
                <a:latin typeface="Arial"/>
                <a:ea typeface="Arial Unicode MS"/>
              </a:rPr>
              <a:t>Период реализации – 2024 г.</a:t>
            </a:r>
            <a:r>
              <a:rPr lang="en-US" sz="1400" b="0" strike="noStrike" spc="-1">
                <a:solidFill>
                  <a:srgbClr val="000000"/>
                </a:solidFill>
                <a:latin typeface="Arial"/>
                <a:ea typeface="Arial Unicode MS"/>
              </a:rPr>
              <a:t>, </a:t>
            </a:r>
            <a:r>
              <a:rPr lang="ru-RU" sz="1400" b="0" strike="noStrike" spc="-1">
                <a:solidFill>
                  <a:srgbClr val="000000"/>
                </a:solidFill>
                <a:latin typeface="Arial"/>
                <a:ea typeface="Arial Unicode MS"/>
              </a:rPr>
              <a:t>протяженность – более 10 км, инвестиции – 64,6 млн. руб.</a:t>
            </a:r>
            <a:endParaRPr lang="ru-RU" sz="1400" b="0" strike="noStrike" spc="-1">
              <a:latin typeface="Arial"/>
            </a:endParaRPr>
          </a:p>
          <a:p>
            <a:pPr marL="268200" indent="-268200" algn="just">
              <a:lnSpc>
                <a:spcPct val="100000"/>
              </a:lnSpc>
              <a:buNone/>
              <a:tabLst>
                <a:tab pos="0" algn="l"/>
              </a:tabLst>
              <a:defRPr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  <a:ea typeface="Arial Unicode MS"/>
              </a:rPr>
              <a:t> 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692" name="AutoShape 2"/>
          <p:cNvSpPr/>
          <p:nvPr/>
        </p:nvSpPr>
        <p:spPr bwMode="auto">
          <a:xfrm>
            <a:off x="155520" y="-144360"/>
            <a:ext cx="30456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93" name="AutoShape 5"/>
          <p:cNvSpPr/>
          <p:nvPr/>
        </p:nvSpPr>
        <p:spPr bwMode="auto">
          <a:xfrm>
            <a:off x="307800" y="7920"/>
            <a:ext cx="30456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694" name="Рисунок 7"/>
          <p:cNvPicPr/>
          <p:nvPr/>
        </p:nvPicPr>
        <p:blipFill>
          <a:blip r:embed="rId2"/>
          <a:srcRect t="11860" b="7712"/>
          <a:stretch/>
        </p:blipFill>
        <p:spPr bwMode="auto">
          <a:xfrm>
            <a:off x="1106280" y="2155291"/>
            <a:ext cx="2676621" cy="2197007"/>
          </a:xfrm>
          <a:prstGeom prst="rect">
            <a:avLst/>
          </a:prstGeom>
          <a:ln w="0">
            <a:noFill/>
          </a:ln>
        </p:spPr>
      </p:pic>
      <p:pic>
        <p:nvPicPr>
          <p:cNvPr id="695" name="Рисунок 8"/>
          <p:cNvPicPr/>
          <p:nvPr/>
        </p:nvPicPr>
        <p:blipFill>
          <a:blip r:embed="rId3"/>
          <a:srcRect b="19164"/>
          <a:stretch/>
        </p:blipFill>
        <p:spPr bwMode="auto">
          <a:xfrm>
            <a:off x="4510440" y="2144160"/>
            <a:ext cx="2672260" cy="2208139"/>
          </a:xfrm>
          <a:prstGeom prst="rect">
            <a:avLst/>
          </a:prstGeom>
          <a:ln w="0">
            <a:noFill/>
          </a:ln>
        </p:spPr>
      </p:pic>
      <p:sp>
        <p:nvSpPr>
          <p:cNvPr id="696" name="AutoShape 1"/>
          <p:cNvSpPr/>
          <p:nvPr/>
        </p:nvSpPr>
        <p:spPr bwMode="auto">
          <a:xfrm>
            <a:off x="246600" y="86760"/>
            <a:ext cx="8595360" cy="53136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358DC1"/>
          </a:solidFill>
          <a:ln w="9360">
            <a:solidFill>
              <a:srgbClr val="3465A4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Overflow="overflow" horzOverflow="overflow" lIns="78840" tIns="39600" rIns="78840" bIns="39600" numCol="1" spcCol="0" anchor="ctr">
            <a:noAutofit/>
          </a:bodyPr>
          <a:lstStyle/>
          <a:p>
            <a:pPr algn="ctr">
              <a:lnSpc>
                <a:spcPct val="100000"/>
              </a:lnSpc>
              <a:buNone/>
              <a:defRPr/>
            </a:pPr>
            <a:r>
              <a:rPr lang="ru-RU" sz="2200" b="1" strike="noStrike" spc="-1">
                <a:solidFill>
                  <a:srgbClr val="FFFFFF"/>
                </a:solidFill>
                <a:latin typeface="Arial"/>
                <a:ea typeface="DejaVu Sans"/>
              </a:rPr>
              <a:t>Мероприятия плана комплексного развития территории</a:t>
            </a:r>
            <a:endParaRPr lang="ru-RU" sz="2200" b="0" strike="noStrike" spc="-1">
              <a:latin typeface="Arial"/>
            </a:endParaRPr>
          </a:p>
        </p:txBody>
      </p:sp>
      <p:sp>
        <p:nvSpPr>
          <p:cNvPr id="697" name="Freeform 2"/>
          <p:cNvSpPr/>
          <p:nvPr/>
        </p:nvSpPr>
        <p:spPr bwMode="auto">
          <a:xfrm>
            <a:off x="246600" y="674280"/>
            <a:ext cx="8595360" cy="4536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579D1C"/>
          </a:solidFill>
          <a:ln w="9360">
            <a:solidFill>
              <a:srgbClr val="579D1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98" name="CustomShape 28"/>
          <p:cNvSpPr/>
          <p:nvPr/>
        </p:nvSpPr>
        <p:spPr bwMode="auto">
          <a:xfrm>
            <a:off x="8712360" y="4731840"/>
            <a:ext cx="431280" cy="3596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2720" tIns="47160" rIns="72720" bIns="36360" anchor="t">
            <a:noAutofit/>
          </a:bodyPr>
          <a:lstStyle/>
          <a:p>
            <a:pPr>
              <a:lnSpc>
                <a:spcPct val="100000"/>
              </a:lnSpc>
              <a:buNone/>
              <a:defRPr/>
            </a:pPr>
            <a:r>
              <a:rPr lang="ru-RU" sz="1200" b="0" strike="noStrike" spc="-1">
                <a:solidFill>
                  <a:srgbClr val="000000"/>
                </a:solidFill>
                <a:latin typeface="Arial"/>
                <a:ea typeface="Arial"/>
              </a:rPr>
              <a:t>28</a:t>
            </a:r>
            <a:endParaRPr lang="ru-RU" sz="1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99" name="Прямоугольник 5"/>
          <p:cNvSpPr/>
          <p:nvPr/>
        </p:nvSpPr>
        <p:spPr bwMode="auto">
          <a:xfrm>
            <a:off x="3564000" y="1339873"/>
            <a:ext cx="5198398" cy="137051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  <a:defRPr/>
            </a:pPr>
            <a:r>
              <a:rPr lang="ru-RU" sz="1200" b="1" strike="noStrike" spc="-1">
                <a:solidFill>
                  <a:srgbClr val="000000"/>
                </a:solidFill>
                <a:latin typeface="Arial"/>
                <a:ea typeface="Microsoft YaHei"/>
              </a:rPr>
              <a:t>Выполнение работ по ремонту автомобильной дороги Боровское - Зюзино - Лихачи - Борки в Белозерском муниципальном округе Курганской области – 5,35 км</a:t>
            </a:r>
            <a:endParaRPr lang="ru-RU" sz="12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buNone/>
              <a:defRPr/>
            </a:pPr>
            <a:r>
              <a:rPr lang="ru-RU" sz="1200" b="0" strike="noStrike" spc="-1">
                <a:solidFill>
                  <a:srgbClr val="000000"/>
                </a:solidFill>
                <a:latin typeface="Arial"/>
                <a:ea typeface="Arial Unicode MS"/>
              </a:rPr>
              <a:t>Объем инвестиций – 144,9 млн. руб.   </a:t>
            </a:r>
            <a:endParaRPr lang="ru-RU" sz="12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buNone/>
              <a:defRPr/>
            </a:pPr>
            <a:r>
              <a:rPr lang="ru-RU" sz="1200" b="0" strike="noStrike" spc="-1">
                <a:solidFill>
                  <a:srgbClr val="000000"/>
                </a:solidFill>
                <a:latin typeface="Arial"/>
                <a:ea typeface="Arial Unicode MS"/>
              </a:rPr>
              <a:t>Период реализации –  2024 г.</a:t>
            </a:r>
            <a:endParaRPr lang="ru-RU" sz="12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buNone/>
              <a:defRPr/>
            </a:pPr>
            <a:r>
              <a:rPr lang="ru-RU" sz="1200" b="0" strike="noStrike" spc="-1">
                <a:solidFill>
                  <a:srgbClr val="000000"/>
                </a:solidFill>
                <a:latin typeface="Arial"/>
                <a:ea typeface="Arial Unicode MS"/>
              </a:rPr>
              <a:t>Готовность – 100 % </a:t>
            </a:r>
            <a:endParaRPr lang="ru-RU" sz="12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buNone/>
              <a:defRPr/>
            </a:pPr>
            <a:r>
              <a:rPr lang="ru-RU" sz="1200" b="0" strike="noStrike" spc="-1">
                <a:solidFill>
                  <a:srgbClr val="000000"/>
                </a:solidFill>
                <a:latin typeface="Arial"/>
                <a:ea typeface="Arial Unicode MS"/>
              </a:rPr>
              <a:t>Местоположение: Белозерский МО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700" name="AutoShape 2"/>
          <p:cNvSpPr/>
          <p:nvPr/>
        </p:nvSpPr>
        <p:spPr bwMode="auto">
          <a:xfrm>
            <a:off x="155520" y="-144360"/>
            <a:ext cx="30456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01" name="AutoShape 5"/>
          <p:cNvSpPr/>
          <p:nvPr/>
        </p:nvSpPr>
        <p:spPr bwMode="auto">
          <a:xfrm>
            <a:off x="307800" y="7920"/>
            <a:ext cx="30456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03" name="Прямоугольник 8"/>
          <p:cNvSpPr/>
          <p:nvPr/>
        </p:nvSpPr>
        <p:spPr bwMode="auto">
          <a:xfrm>
            <a:off x="3609000" y="3282074"/>
            <a:ext cx="5518440" cy="1150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  <a:defRPr/>
            </a:pPr>
            <a:r>
              <a:rPr lang="ru-RU" sz="1200" b="1" strike="noStrike" spc="-1">
                <a:solidFill>
                  <a:srgbClr val="000000"/>
                </a:solidFill>
                <a:latin typeface="Arial"/>
                <a:ea typeface="Microsoft YaHei"/>
              </a:rPr>
              <a:t>Выполнение работ по ремонту автомобильной дороги </a:t>
            </a:r>
            <a:r>
              <a:rPr/>
              <a:t/>
            </a:r>
            <a:br>
              <a:rPr/>
            </a:br>
            <a:r>
              <a:rPr lang="ru-RU" sz="1200" b="1" strike="noStrike" spc="-1">
                <a:solidFill>
                  <a:srgbClr val="000000"/>
                </a:solidFill>
                <a:latin typeface="Arial"/>
                <a:ea typeface="Microsoft YaHei"/>
              </a:rPr>
              <a:t>«Подъезд к г. Тюмень» - Скаты - Ордина – 15,3 км</a:t>
            </a:r>
            <a:endParaRPr lang="ru-RU" sz="1200" b="0" strike="noStrike" spc="-1">
              <a:latin typeface="Arial"/>
            </a:endParaRPr>
          </a:p>
          <a:p>
            <a:pPr>
              <a:lnSpc>
                <a:spcPct val="81000"/>
              </a:lnSpc>
              <a:buNone/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</a:tabLst>
              <a:defRPr/>
            </a:pPr>
            <a:r>
              <a:rPr lang="ru-RU" sz="1200" b="0" strike="noStrike" spc="-1">
                <a:solidFill>
                  <a:srgbClr val="000000"/>
                </a:solidFill>
                <a:latin typeface="Arial"/>
                <a:ea typeface="Arial Unicode MS"/>
              </a:rPr>
              <a:t>Объем инвестиций – 298,9 млн. руб.   </a:t>
            </a:r>
            <a:endParaRPr lang="ru-RU" sz="12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</a:tabLst>
              <a:defRPr/>
            </a:pPr>
            <a:r>
              <a:rPr lang="ru-RU" sz="1200" b="0" strike="noStrike" spc="-1">
                <a:solidFill>
                  <a:srgbClr val="000000"/>
                </a:solidFill>
                <a:latin typeface="Arial"/>
                <a:ea typeface="Arial Unicode MS"/>
              </a:rPr>
              <a:t>Период реализации – 2023 - 2024 гг.</a:t>
            </a:r>
            <a:endParaRPr lang="ru-RU" sz="12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</a:tabLst>
              <a:defRPr/>
            </a:pPr>
            <a:r>
              <a:rPr lang="ru-RU" sz="1200" b="0" strike="noStrike" spc="-1">
                <a:solidFill>
                  <a:srgbClr val="000000"/>
                </a:solidFill>
                <a:latin typeface="Arial"/>
                <a:ea typeface="Arial Unicode MS"/>
              </a:rPr>
              <a:t>Готовность – 100 % </a:t>
            </a:r>
            <a:endParaRPr lang="ru-RU" sz="12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</a:tabLst>
              <a:defRPr/>
            </a:pPr>
            <a:r>
              <a:rPr lang="ru-RU" sz="1200" b="0" strike="noStrike" spc="-1">
                <a:solidFill>
                  <a:srgbClr val="000000"/>
                </a:solidFill>
                <a:latin typeface="Arial"/>
                <a:ea typeface="Arial Unicode MS"/>
              </a:rPr>
              <a:t>Местоположение: Белозерский МО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706" name="AutoShape 1"/>
          <p:cNvSpPr/>
          <p:nvPr/>
        </p:nvSpPr>
        <p:spPr bwMode="auto">
          <a:xfrm>
            <a:off x="246600" y="86760"/>
            <a:ext cx="8595360" cy="53136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358DC1"/>
          </a:solidFill>
          <a:ln w="9360">
            <a:solidFill>
              <a:srgbClr val="3465A4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Overflow="overflow" horzOverflow="overflow" lIns="78840" tIns="39600" rIns="78840" bIns="39600" numCol="1" spcCol="0" anchor="ctr">
            <a:noAutofit/>
          </a:bodyPr>
          <a:lstStyle/>
          <a:p>
            <a:pPr algn="ctr">
              <a:lnSpc>
                <a:spcPct val="100000"/>
              </a:lnSpc>
              <a:buNone/>
              <a:defRPr/>
            </a:pPr>
            <a:r>
              <a:rPr lang="ru-RU" sz="2200" b="1" strike="noStrike" spc="-1">
                <a:solidFill>
                  <a:srgbClr val="FFFFFF"/>
                </a:solidFill>
                <a:latin typeface="Arial"/>
                <a:ea typeface="DejaVu Sans"/>
              </a:rPr>
              <a:t>Мероприятия плана комплексного развития территории</a:t>
            </a:r>
            <a:endParaRPr lang="ru-RU" sz="2200" b="0" strike="noStrike" spc="-1">
              <a:latin typeface="Arial"/>
            </a:endParaRPr>
          </a:p>
        </p:txBody>
      </p:sp>
      <p:sp>
        <p:nvSpPr>
          <p:cNvPr id="707" name="Freeform 2"/>
          <p:cNvSpPr/>
          <p:nvPr/>
        </p:nvSpPr>
        <p:spPr bwMode="auto">
          <a:xfrm>
            <a:off x="246600" y="674280"/>
            <a:ext cx="8595360" cy="4536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579D1C"/>
          </a:solidFill>
          <a:ln w="9360">
            <a:solidFill>
              <a:srgbClr val="579D1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08" name="Прямоугольник 10"/>
          <p:cNvSpPr/>
          <p:nvPr/>
        </p:nvSpPr>
        <p:spPr bwMode="auto">
          <a:xfrm>
            <a:off x="594720" y="777285"/>
            <a:ext cx="8247960" cy="33419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  <a:defRPr/>
            </a:pPr>
            <a:r>
              <a:rPr lang="ru-RU" sz="1600" b="1" strike="noStrike" spc="-1">
                <a:solidFill>
                  <a:srgbClr val="000000"/>
                </a:solidFill>
                <a:latin typeface="Arial"/>
                <a:ea typeface="Arial Unicode MS"/>
              </a:rPr>
              <a:t>В рамках национального проекта «Безопасные качественные дороги»</a:t>
            </a:r>
            <a:endParaRPr sz="1600" b="0" strike="noStrike" spc="-1">
              <a:latin typeface="Arial"/>
            </a:endParaRPr>
          </a:p>
        </p:txBody>
      </p:sp>
      <p:sp>
        <p:nvSpPr>
          <p:cNvPr id="709" name="CustomShape 29"/>
          <p:cNvSpPr/>
          <p:nvPr/>
        </p:nvSpPr>
        <p:spPr bwMode="auto">
          <a:xfrm>
            <a:off x="8712360" y="4731840"/>
            <a:ext cx="431280" cy="3596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2720" tIns="47160" rIns="72720" bIns="36360" anchor="t">
            <a:noAutofit/>
          </a:bodyPr>
          <a:lstStyle/>
          <a:p>
            <a:pPr>
              <a:lnSpc>
                <a:spcPct val="100000"/>
              </a:lnSpc>
              <a:buNone/>
              <a:defRPr/>
            </a:pPr>
            <a:r>
              <a:rPr lang="ru-RU" sz="1200" b="0" strike="noStrike" spc="-1">
                <a:solidFill>
                  <a:srgbClr val="000000"/>
                </a:solidFill>
                <a:latin typeface="Arial"/>
                <a:ea typeface="Arial"/>
              </a:rPr>
              <a:t>29</a:t>
            </a:r>
            <a:endParaRPr lang="ru-RU" sz="1200" b="0" strike="noStrike" spc="-1">
              <a:latin typeface="Arial"/>
            </a:endParaRPr>
          </a:p>
        </p:txBody>
      </p:sp>
      <p:pic>
        <p:nvPicPr>
          <p:cNvPr id="1009109615" name="Рисунок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79196" y="1237554"/>
            <a:ext cx="3303523" cy="1527257"/>
          </a:xfrm>
          <a:prstGeom prst="rect">
            <a:avLst/>
          </a:prstGeom>
        </p:spPr>
      </p:pic>
      <p:pic>
        <p:nvPicPr>
          <p:cNvPr id="1301144649" name="Рисунок 1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79196" y="2914227"/>
            <a:ext cx="3303523" cy="181761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77" name="CustomShape 3"/>
          <p:cNvSpPr/>
          <p:nvPr/>
        </p:nvSpPr>
        <p:spPr bwMode="auto">
          <a:xfrm>
            <a:off x="8712360" y="4731840"/>
            <a:ext cx="431280" cy="3596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2720" tIns="47160" rIns="72720" bIns="36360" anchor="t">
            <a:noAutofit/>
          </a:bodyPr>
          <a:lstStyle/>
          <a:p>
            <a:pPr>
              <a:lnSpc>
                <a:spcPct val="100000"/>
              </a:lnSpc>
              <a:buNone/>
              <a:defRPr/>
            </a:pPr>
            <a:r>
              <a:rPr lang="ru-RU" sz="1200" b="0" strike="noStrike" spc="-1">
                <a:solidFill>
                  <a:srgbClr val="000000"/>
                </a:solidFill>
                <a:latin typeface="Arial"/>
                <a:ea typeface="Arial"/>
              </a:rPr>
              <a:t>3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378" name="CustomShape 4"/>
          <p:cNvSpPr/>
          <p:nvPr/>
        </p:nvSpPr>
        <p:spPr bwMode="auto">
          <a:xfrm>
            <a:off x="536400" y="1200959"/>
            <a:ext cx="7797018" cy="3095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  <a:buNone/>
              <a:defRPr/>
            </a:pPr>
            <a:r>
              <a:rPr lang="ru-RU" sz="1600" b="1" strike="noStrike" spc="-1">
                <a:solidFill>
                  <a:srgbClr val="000000"/>
                </a:solidFill>
                <a:latin typeface="Arial"/>
                <a:ea typeface="Arial Unicode MS"/>
              </a:rPr>
              <a:t>Реализация инвестиционных проектов в 2021 - 2024 годах</a:t>
            </a:r>
            <a:endParaRPr lang="ru-RU" sz="16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buNone/>
              <a:defRPr/>
            </a:pPr>
            <a:endParaRPr lang="ru-RU" sz="1600" b="0" strike="noStrike" spc="-1">
              <a:latin typeface="Arial"/>
            </a:endParaRPr>
          </a:p>
          <a:p>
            <a:pPr marL="285840" indent="-284760" algn="just">
              <a:lnSpc>
                <a:spcPct val="100000"/>
              </a:lnSpc>
              <a:buClr>
                <a:srgbClr val="000000"/>
              </a:buClr>
              <a:buFont typeface="Times New Roman"/>
              <a:buChar char="-"/>
              <a:defRPr/>
            </a:pPr>
            <a:r>
              <a:rPr lang="ru-RU" sz="1500" b="0" strike="noStrike" spc="-1">
                <a:solidFill>
                  <a:srgbClr val="000000"/>
                </a:solidFill>
                <a:latin typeface="Arial"/>
                <a:ea typeface="Arial Unicode MS"/>
              </a:rPr>
              <a:t>реализовано 83 инвестиционных проекта на сумму 244,87 млн. руб., создано</a:t>
            </a:r>
            <a:r>
              <a:rPr sz="1500"/>
              <a:t/>
            </a:r>
            <a:br>
              <a:rPr sz="1500"/>
            </a:br>
            <a:r>
              <a:rPr lang="ru-RU" sz="1500" b="0" strike="noStrike" spc="-1">
                <a:solidFill>
                  <a:srgbClr val="000000"/>
                </a:solidFill>
                <a:latin typeface="Arial"/>
                <a:ea typeface="Arial Unicode MS"/>
              </a:rPr>
              <a:t>135 рабочих мест, предоставлены меры государственной поддержки на сумму </a:t>
            </a:r>
            <a:r>
              <a:rPr sz="1500"/>
              <a:t/>
            </a:r>
            <a:br>
              <a:rPr sz="1500"/>
            </a:br>
            <a:r>
              <a:rPr lang="ru-RU" sz="1500" b="0" strike="noStrike" spc="-1">
                <a:solidFill>
                  <a:srgbClr val="000000"/>
                </a:solidFill>
                <a:latin typeface="Arial"/>
                <a:ea typeface="Arial Unicode MS"/>
              </a:rPr>
              <a:t>16,64 млн. руб.;</a:t>
            </a:r>
            <a:endParaRPr sz="15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buNone/>
              <a:defRPr/>
            </a:pPr>
            <a:r>
              <a:rPr lang="ru-RU" sz="1500" b="0" strike="noStrike" spc="-1">
                <a:solidFill>
                  <a:srgbClr val="000000"/>
                </a:solidFill>
                <a:latin typeface="Arial"/>
                <a:ea typeface="Arial Unicode MS"/>
              </a:rPr>
              <a:t> </a:t>
            </a:r>
            <a:endParaRPr sz="800" b="0" strike="noStrike" spc="-1">
              <a:latin typeface="Arial"/>
            </a:endParaRPr>
          </a:p>
          <a:p>
            <a:pPr marL="285840" indent="-285840" algn="just">
              <a:lnSpc>
                <a:spcPct val="100000"/>
              </a:lnSpc>
              <a:buClr>
                <a:srgbClr val="000000"/>
              </a:buClr>
              <a:buFont typeface="Times New Roman"/>
              <a:buChar char="-"/>
              <a:defRPr/>
            </a:pPr>
            <a:r>
              <a:rPr lang="ru-RU" sz="1500" b="0" strike="noStrike" spc="-1">
                <a:solidFill>
                  <a:srgbClr val="000000"/>
                </a:solidFill>
                <a:latin typeface="Arial"/>
                <a:ea typeface="Arial Unicode MS"/>
              </a:rPr>
              <a:t>реализуется 18 инвестиционных проектов на сумму 816,9 млн. руб., предполагается создание 119 рабочих мест,</a:t>
            </a:r>
            <a:r>
              <a:rPr lang="ru-RU" sz="1500" b="0" strike="noStrike" spc="-1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1500" b="0" strike="noStrike" spc="-1">
                <a:solidFill>
                  <a:srgbClr val="000000"/>
                </a:solidFill>
                <a:latin typeface="Arial"/>
                <a:ea typeface="Arial Unicode MS"/>
              </a:rPr>
              <a:t>предоставлены меры государственной поддержки на сумму 173,07 млн. руб.;</a:t>
            </a:r>
            <a:endParaRPr sz="15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buNone/>
              <a:defRPr/>
            </a:pPr>
            <a:endParaRPr sz="1000" b="0" strike="noStrike" spc="-1">
              <a:latin typeface="Arial"/>
            </a:endParaRPr>
          </a:p>
          <a:p>
            <a:pPr marL="285840" indent="-284760" algn="just">
              <a:lnSpc>
                <a:spcPct val="100000"/>
              </a:lnSpc>
              <a:buClr>
                <a:srgbClr val="000000"/>
              </a:buClr>
              <a:buFont typeface="Times New Roman"/>
              <a:buChar char="-"/>
              <a:defRPr/>
            </a:pPr>
            <a:r>
              <a:rPr lang="ru-RU" sz="1500" b="0" strike="noStrike" spc="-1">
                <a:solidFill>
                  <a:srgbClr val="000000"/>
                </a:solidFill>
                <a:latin typeface="Arial"/>
                <a:ea typeface="Arial Unicode MS"/>
              </a:rPr>
              <a:t>планируется к реализации 4 проекта на сумму 95,5 млн. руб., предполагается  создание 27 рабочих мест.</a:t>
            </a:r>
            <a:endParaRPr sz="15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buNone/>
              <a:defRPr/>
            </a:pPr>
            <a:endParaRPr lang="ru-RU" sz="1400" b="0" strike="noStrike" spc="-1">
              <a:latin typeface="Arial"/>
            </a:endParaRPr>
          </a:p>
          <a:p>
            <a:pPr marL="360" algn="just">
              <a:lnSpc>
                <a:spcPct val="100000"/>
              </a:lnSpc>
              <a:buNone/>
              <a:defRPr/>
            </a:pPr>
            <a:endParaRPr lang="ru-RU" sz="1400" b="0" strike="noStrike" spc="-1">
              <a:latin typeface="Arial"/>
            </a:endParaRPr>
          </a:p>
        </p:txBody>
      </p:sp>
      <p:sp>
        <p:nvSpPr>
          <p:cNvPr id="379" name="Freeform 2"/>
          <p:cNvSpPr/>
          <p:nvPr/>
        </p:nvSpPr>
        <p:spPr bwMode="auto">
          <a:xfrm>
            <a:off x="432720" y="676800"/>
            <a:ext cx="8400240" cy="468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579D1C"/>
          </a:solidFill>
          <a:ln w="9360">
            <a:solidFill>
              <a:srgbClr val="579D1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80" name="CustomShape 1"/>
          <p:cNvSpPr/>
          <p:nvPr/>
        </p:nvSpPr>
        <p:spPr bwMode="auto">
          <a:xfrm>
            <a:off x="412200" y="111240"/>
            <a:ext cx="8441280" cy="51984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358DC1"/>
          </a:solidFill>
          <a:ln w="9360">
            <a:solidFill>
              <a:srgbClr val="3465A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Overflow="overflow" horzOverflow="overflow" lIns="63720" tIns="32040" rIns="63720" bIns="32040" numCol="1" spcCol="0" anchor="ctr">
            <a:noAutofit/>
          </a:bodyPr>
          <a:lstStyle/>
          <a:p>
            <a:pPr algn="ctr">
              <a:lnSpc>
                <a:spcPct val="100000"/>
              </a:lnSpc>
              <a:buNone/>
              <a:defRPr/>
            </a:pPr>
            <a:r>
              <a:rPr lang="ru-RU" sz="2300" b="1" strike="noStrike" spc="-1">
                <a:solidFill>
                  <a:srgbClr val="FFFFFF"/>
                </a:solidFill>
                <a:latin typeface="Arial"/>
                <a:ea typeface="DejaVu Sans"/>
              </a:rPr>
              <a:t>Инвестиционные проекты</a:t>
            </a:r>
            <a:endParaRPr lang="ru-RU" sz="23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10" name="Прямоугольник 4"/>
          <p:cNvSpPr/>
          <p:nvPr/>
        </p:nvSpPr>
        <p:spPr bwMode="auto">
          <a:xfrm>
            <a:off x="3894120" y="1027440"/>
            <a:ext cx="5080319" cy="197585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  <a:defRPr/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defRPr/>
            </a:pPr>
            <a:r>
              <a:rPr lang="ru-RU" sz="1200" b="1" strike="noStrike" spc="-1">
                <a:solidFill>
                  <a:srgbClr val="000000"/>
                </a:solidFill>
                <a:latin typeface="Arial"/>
                <a:ea typeface="Microsoft YaHei"/>
              </a:rPr>
              <a:t>Выполнение работ по ремонту автомобильной дороги «Белозерское - Пьянково» - Светлый Дол - Скаты в </a:t>
            </a:r>
            <a:r>
              <a:rPr/>
              <a:t/>
            </a:r>
            <a:br>
              <a:rPr/>
            </a:br>
            <a:r>
              <a:rPr lang="ru-RU" sz="1200" b="1" strike="noStrike" spc="-1">
                <a:solidFill>
                  <a:srgbClr val="000000"/>
                </a:solidFill>
                <a:latin typeface="Arial"/>
                <a:ea typeface="Microsoft YaHei"/>
              </a:rPr>
              <a:t>Белозерском муниципальном округе Курганской области – </a:t>
            </a:r>
            <a:r>
              <a:rPr/>
              <a:t/>
            </a:r>
            <a:br>
              <a:rPr/>
            </a:br>
            <a:r>
              <a:rPr lang="ru-RU" sz="1200" b="1" strike="noStrike" spc="-1">
                <a:solidFill>
                  <a:srgbClr val="000000"/>
                </a:solidFill>
                <a:latin typeface="Arial"/>
                <a:ea typeface="Microsoft YaHei"/>
              </a:rPr>
              <a:t>3,82 км</a:t>
            </a:r>
            <a:endParaRPr lang="ru-RU" sz="1200" b="0" strike="noStrike" spc="-1">
              <a:latin typeface="Arial"/>
            </a:endParaRPr>
          </a:p>
          <a:p>
            <a:pPr>
              <a:lnSpc>
                <a:spcPct val="81000"/>
              </a:lnSpc>
              <a:buNone/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</a:tabLst>
              <a:defRPr/>
            </a:pPr>
            <a:r>
              <a:rPr lang="ru-RU" sz="1200" b="0" strike="noStrike" spc="-1">
                <a:solidFill>
                  <a:srgbClr val="000000"/>
                </a:solidFill>
                <a:latin typeface="Arial"/>
                <a:ea typeface="Arial Unicode MS"/>
              </a:rPr>
              <a:t>Объем инвестиций – 67,9 млн. руб.   </a:t>
            </a:r>
            <a:endParaRPr lang="ru-RU" sz="12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</a:tabLst>
              <a:defRPr/>
            </a:pPr>
            <a:r>
              <a:rPr lang="ru-RU" sz="1200" b="0" strike="noStrike" spc="-1">
                <a:solidFill>
                  <a:srgbClr val="000000"/>
                </a:solidFill>
                <a:latin typeface="Arial"/>
                <a:ea typeface="Arial Unicode MS"/>
              </a:rPr>
              <a:t>Период реализации – 2023 - 2024 гг.</a:t>
            </a:r>
            <a:endParaRPr lang="ru-RU" sz="12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</a:tabLst>
              <a:defRPr/>
            </a:pPr>
            <a:r>
              <a:rPr lang="ru-RU" sz="1200" b="0" strike="noStrike" spc="-1">
                <a:solidFill>
                  <a:srgbClr val="000000"/>
                </a:solidFill>
                <a:latin typeface="Arial"/>
                <a:ea typeface="Arial Unicode MS"/>
              </a:rPr>
              <a:t>Готовность – 100 % </a:t>
            </a:r>
            <a:endParaRPr lang="ru-RU" sz="12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</a:tabLst>
              <a:defRPr/>
            </a:pPr>
            <a:r>
              <a:rPr lang="ru-RU" sz="1200" b="0" strike="noStrike" spc="-1">
                <a:solidFill>
                  <a:srgbClr val="000000"/>
                </a:solidFill>
                <a:latin typeface="Arial"/>
                <a:ea typeface="Arial Unicode MS"/>
              </a:rPr>
              <a:t>Местоположение: Белозерский МО</a:t>
            </a:r>
            <a:endParaRPr lang="ru-RU" sz="12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</a:tabLst>
              <a:defRPr/>
            </a:pPr>
            <a:endParaRPr lang="ru-RU" sz="1200" b="0" strike="noStrike" spc="-1">
              <a:latin typeface="Arial"/>
            </a:endParaRPr>
          </a:p>
        </p:txBody>
      </p:sp>
      <p:sp>
        <p:nvSpPr>
          <p:cNvPr id="711" name="Прямоугольник 5"/>
          <p:cNvSpPr/>
          <p:nvPr/>
        </p:nvSpPr>
        <p:spPr bwMode="auto">
          <a:xfrm>
            <a:off x="3929040" y="3127320"/>
            <a:ext cx="4985639" cy="137051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  <a:defRPr/>
            </a:pPr>
            <a:r>
              <a:rPr lang="ru-RU" sz="1200" b="1" strike="noStrike" spc="-1">
                <a:solidFill>
                  <a:srgbClr val="000000"/>
                </a:solidFill>
                <a:latin typeface="Arial"/>
                <a:ea typeface="Microsoft YaHei"/>
              </a:rPr>
              <a:t>Выполнение работ по ремонту автомобильной дороги Белозерское - Пьянково в Белозерском муниципальном округе Курганской области – 12,546 км</a:t>
            </a:r>
            <a:endParaRPr lang="ru-RU" sz="12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buNone/>
              <a:defRPr/>
            </a:pPr>
            <a:r>
              <a:rPr lang="ru-RU" sz="1200" b="0" strike="noStrike" spc="-1">
                <a:solidFill>
                  <a:srgbClr val="000000"/>
                </a:solidFill>
                <a:latin typeface="Arial"/>
                <a:ea typeface="Arial Unicode MS"/>
              </a:rPr>
              <a:t>Объем инвестиций – 259,7 млн. руб.   </a:t>
            </a:r>
            <a:endParaRPr lang="ru-RU" sz="12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buNone/>
              <a:defRPr/>
            </a:pPr>
            <a:r>
              <a:rPr lang="ru-RU" sz="1200" b="0" strike="noStrike" spc="-1">
                <a:solidFill>
                  <a:srgbClr val="000000"/>
                </a:solidFill>
                <a:latin typeface="Arial"/>
                <a:ea typeface="Arial Unicode MS"/>
              </a:rPr>
              <a:t>Период реализации – 2023 - 2024 гг.</a:t>
            </a:r>
            <a:endParaRPr lang="ru-RU" sz="12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buNone/>
              <a:defRPr/>
            </a:pPr>
            <a:r>
              <a:rPr lang="ru-RU" sz="1200" b="0" strike="noStrike" spc="-1">
                <a:solidFill>
                  <a:srgbClr val="000000"/>
                </a:solidFill>
                <a:latin typeface="Arial"/>
                <a:ea typeface="Arial Unicode MS"/>
              </a:rPr>
              <a:t>Готовность – 100 % </a:t>
            </a:r>
            <a:endParaRPr lang="ru-RU" sz="12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buNone/>
              <a:defRPr/>
            </a:pPr>
            <a:r>
              <a:rPr lang="ru-RU" sz="1200" b="0" strike="noStrike" spc="-1">
                <a:solidFill>
                  <a:srgbClr val="000000"/>
                </a:solidFill>
                <a:latin typeface="Arial"/>
                <a:ea typeface="Arial Unicode MS"/>
              </a:rPr>
              <a:t>Местоположение: Белозерский МО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712" name="AutoShape 2"/>
          <p:cNvSpPr/>
          <p:nvPr/>
        </p:nvSpPr>
        <p:spPr bwMode="auto">
          <a:xfrm>
            <a:off x="155520" y="-144360"/>
            <a:ext cx="30456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13" name="AutoShape 5"/>
          <p:cNvSpPr/>
          <p:nvPr/>
        </p:nvSpPr>
        <p:spPr bwMode="auto">
          <a:xfrm>
            <a:off x="307800" y="7920"/>
            <a:ext cx="30456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714" name="Рисунок 2"/>
          <p:cNvPicPr/>
          <p:nvPr/>
        </p:nvPicPr>
        <p:blipFill>
          <a:blip r:embed="rId2"/>
          <a:stretch/>
        </p:blipFill>
        <p:spPr bwMode="auto">
          <a:xfrm>
            <a:off x="546840" y="1275480"/>
            <a:ext cx="3125160" cy="3384000"/>
          </a:xfrm>
          <a:prstGeom prst="rect">
            <a:avLst/>
          </a:prstGeom>
          <a:ln w="0">
            <a:noFill/>
          </a:ln>
        </p:spPr>
      </p:pic>
      <p:sp>
        <p:nvSpPr>
          <p:cNvPr id="715" name="Прямоугольник 10"/>
          <p:cNvSpPr/>
          <p:nvPr/>
        </p:nvSpPr>
        <p:spPr bwMode="auto">
          <a:xfrm>
            <a:off x="335520" y="767160"/>
            <a:ext cx="8368200" cy="333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  <a:defRPr/>
            </a:pPr>
            <a:r>
              <a:rPr lang="ru-RU" sz="1600" b="1" strike="noStrike" spc="-1">
                <a:solidFill>
                  <a:srgbClr val="000000"/>
                </a:solidFill>
                <a:latin typeface="Arial"/>
                <a:ea typeface="Arial Unicode MS"/>
              </a:rPr>
              <a:t>В рамках национального проекта «Безопасные качественные дороги»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716" name="AutoShape 1"/>
          <p:cNvSpPr/>
          <p:nvPr/>
        </p:nvSpPr>
        <p:spPr bwMode="auto">
          <a:xfrm>
            <a:off x="246600" y="86760"/>
            <a:ext cx="8595360" cy="53136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358DC1"/>
          </a:solidFill>
          <a:ln w="9360">
            <a:solidFill>
              <a:srgbClr val="3465A4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Overflow="overflow" horzOverflow="overflow" lIns="78840" tIns="39600" rIns="78840" bIns="39600" numCol="1" spcCol="0" anchor="ctr">
            <a:noAutofit/>
          </a:bodyPr>
          <a:lstStyle/>
          <a:p>
            <a:pPr algn="ctr">
              <a:lnSpc>
                <a:spcPct val="100000"/>
              </a:lnSpc>
              <a:buNone/>
              <a:defRPr/>
            </a:pPr>
            <a:r>
              <a:rPr lang="ru-RU" sz="2200" b="1" strike="noStrike" spc="-1">
                <a:solidFill>
                  <a:srgbClr val="FFFFFF"/>
                </a:solidFill>
                <a:latin typeface="Arial"/>
                <a:ea typeface="DejaVu Sans"/>
              </a:rPr>
              <a:t>Мероприятия плана комплексного развития территории</a:t>
            </a:r>
            <a:endParaRPr lang="ru-RU" sz="2200" b="0" strike="noStrike" spc="-1">
              <a:latin typeface="Arial"/>
            </a:endParaRPr>
          </a:p>
        </p:txBody>
      </p:sp>
      <p:sp>
        <p:nvSpPr>
          <p:cNvPr id="717" name="Freeform 2"/>
          <p:cNvSpPr/>
          <p:nvPr/>
        </p:nvSpPr>
        <p:spPr bwMode="auto">
          <a:xfrm>
            <a:off x="246600" y="674280"/>
            <a:ext cx="8595360" cy="4536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579D1C"/>
          </a:solidFill>
          <a:ln w="9360">
            <a:solidFill>
              <a:srgbClr val="579D1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18" name="CustomShape 30"/>
          <p:cNvSpPr/>
          <p:nvPr/>
        </p:nvSpPr>
        <p:spPr bwMode="auto">
          <a:xfrm>
            <a:off x="8712360" y="4731840"/>
            <a:ext cx="431280" cy="3596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2720" tIns="47160" rIns="72720" bIns="36360" anchor="t">
            <a:noAutofit/>
          </a:bodyPr>
          <a:lstStyle/>
          <a:p>
            <a:pPr>
              <a:lnSpc>
                <a:spcPct val="100000"/>
              </a:lnSpc>
              <a:buNone/>
              <a:defRPr/>
            </a:pPr>
            <a:r>
              <a:rPr lang="ru-RU" sz="1200" b="0" strike="noStrike" spc="-1">
                <a:solidFill>
                  <a:srgbClr val="000000"/>
                </a:solidFill>
                <a:latin typeface="Arial"/>
                <a:ea typeface="Arial"/>
              </a:rPr>
              <a:t>30</a:t>
            </a:r>
            <a:endParaRPr lang="ru-RU" sz="1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19" name="AutoShape 2"/>
          <p:cNvSpPr/>
          <p:nvPr/>
        </p:nvSpPr>
        <p:spPr bwMode="auto">
          <a:xfrm>
            <a:off x="155520" y="-144360"/>
            <a:ext cx="30456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20" name="Прямоугольник 9"/>
          <p:cNvSpPr/>
          <p:nvPr/>
        </p:nvSpPr>
        <p:spPr bwMode="auto">
          <a:xfrm>
            <a:off x="444600" y="732240"/>
            <a:ext cx="8429398" cy="1004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just">
              <a:lnSpc>
                <a:spcPct val="100000"/>
              </a:lnSpc>
              <a:buNone/>
              <a:defRPr/>
            </a:pPr>
            <a:r>
              <a:rPr lang="ru-RU" sz="1200" b="1" strike="noStrike" spc="-1">
                <a:solidFill>
                  <a:srgbClr val="000000"/>
                </a:solidFill>
                <a:latin typeface="Arial"/>
                <a:ea typeface="Microsoft YaHei"/>
              </a:rPr>
              <a:t>Отремонтировано автомобильных дорог в 2024 году за счет дорожного фонда Курганской области </a:t>
            </a:r>
            <a:r>
              <a:rPr/>
              <a:t/>
            </a:r>
            <a:br>
              <a:rPr/>
            </a:br>
            <a:r>
              <a:rPr lang="ru-RU" sz="1200" b="1" strike="noStrike" spc="-1">
                <a:solidFill>
                  <a:srgbClr val="000000"/>
                </a:solidFill>
                <a:latin typeface="Arial"/>
                <a:ea typeface="Microsoft YaHei"/>
              </a:rPr>
              <a:t>4,85 км на общую сумму 11,53 млн. руб., из них: асфальтирование улиц 0,53 км на сумму 6,44 млн. руб.;</a:t>
            </a:r>
            <a:endParaRPr lang="ru-RU" sz="12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buNone/>
              <a:defRPr/>
            </a:pPr>
            <a:r>
              <a:rPr lang="ru-RU" sz="1200" b="1" strike="noStrike" spc="-1">
                <a:solidFill>
                  <a:srgbClr val="000000"/>
                </a:solidFill>
                <a:latin typeface="Arial"/>
                <a:ea typeface="Microsoft YaHei"/>
              </a:rPr>
              <a:t> щебенение 4,32 км на сумму 4,89 млн. руб., у</a:t>
            </a:r>
            <a:r>
              <a:rPr lang="ru-RU" sz="1200" b="1" strike="noStrike" spc="-1">
                <a:solidFill>
                  <a:srgbClr val="000000"/>
                </a:solidFill>
                <a:latin typeface="Arial"/>
                <a:ea typeface="Arial Unicode MS"/>
              </a:rPr>
              <a:t>становка технических средств на сумму 1,01 млн. руб., содержание дорог на 1,2 млн. руб., установка, замена светильников на сумму 1,4 млн. руб.</a:t>
            </a:r>
            <a:endParaRPr lang="ru-RU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defRPr/>
            </a:pPr>
            <a:endParaRPr lang="ru-RU" sz="1200" b="0" strike="noStrike" spc="-1">
              <a:latin typeface="Arial"/>
            </a:endParaRPr>
          </a:p>
        </p:txBody>
      </p:sp>
      <p:sp>
        <p:nvSpPr>
          <p:cNvPr id="721" name="Прямоугольник 15"/>
          <p:cNvSpPr/>
          <p:nvPr/>
        </p:nvSpPr>
        <p:spPr bwMode="auto">
          <a:xfrm>
            <a:off x="3372840" y="1742400"/>
            <a:ext cx="5611679" cy="158387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l">
              <a:lnSpc>
                <a:spcPct val="100000"/>
              </a:lnSpc>
              <a:buNone/>
              <a:defRPr/>
            </a:pPr>
            <a:r>
              <a:rPr lang="ru-RU" sz="1200" b="1" strike="noStrike" spc="-1">
                <a:solidFill>
                  <a:srgbClr val="000000"/>
                </a:solidFill>
                <a:latin typeface="Arial"/>
                <a:ea typeface="Microsoft YaHei"/>
              </a:rPr>
              <a:t>Выполнение работ по ремонту дороги (щебенение) </a:t>
            </a:r>
            <a:r>
              <a:rPr sz="1200"/>
              <a:t/>
            </a:r>
            <a:br>
              <a:rPr sz="1200"/>
            </a:br>
            <a:r>
              <a:rPr lang="ru-RU" sz="1200" b="1" strike="noStrike" spc="-1">
                <a:solidFill>
                  <a:srgbClr val="000000"/>
                </a:solidFill>
                <a:latin typeface="Arial"/>
                <a:ea typeface="Microsoft YaHei"/>
              </a:rPr>
              <a:t>ул. Правительственная, ул. Молодежная в д. Ягодная Белозерского муниципального округа – 1,223 км</a:t>
            </a:r>
            <a:endParaRPr sz="1200" b="0" strike="noStrike" spc="-1">
              <a:latin typeface="Arial"/>
            </a:endParaRPr>
          </a:p>
          <a:p>
            <a:pPr algn="l">
              <a:lnSpc>
                <a:spcPct val="100000"/>
              </a:lnSpc>
              <a:buNone/>
              <a:defRPr/>
            </a:pPr>
            <a:r>
              <a:rPr lang="ru-RU" sz="1200" b="0" strike="noStrike" spc="-1">
                <a:solidFill>
                  <a:srgbClr val="000000"/>
                </a:solidFill>
                <a:latin typeface="Arial"/>
                <a:ea typeface="Arial Unicode MS"/>
              </a:rPr>
              <a:t>Объем инвестиций – 2024 г. </a:t>
            </a:r>
            <a:r>
              <a:rPr lang="ru-RU" sz="1200" b="1" i="0" u="none" strike="noStrike" cap="none" spc="0">
                <a:solidFill>
                  <a:srgbClr val="000000"/>
                </a:solidFill>
                <a:latin typeface="Arial"/>
                <a:ea typeface="Microsoft YaHei"/>
                <a:cs typeface="Arial"/>
              </a:rPr>
              <a:t>–</a:t>
            </a:r>
            <a:r>
              <a:rPr lang="ru-RU" sz="1200" b="0" strike="noStrike" spc="0">
                <a:solidFill>
                  <a:srgbClr val="000000"/>
                </a:solidFill>
                <a:latin typeface="Arial"/>
                <a:ea typeface="Arial Unicode MS"/>
              </a:rPr>
              <a:t> 4,89 млн. руб.; 2025 г. </a:t>
            </a:r>
            <a:r>
              <a:rPr lang="ru-RU" sz="1200" b="1" i="0" u="none" strike="noStrike" cap="none" spc="0">
                <a:solidFill>
                  <a:srgbClr val="000000"/>
                </a:solidFill>
                <a:latin typeface="Arial"/>
                <a:ea typeface="Microsoft YaHei"/>
                <a:cs typeface="Arial"/>
              </a:rPr>
              <a:t>–</a:t>
            </a:r>
            <a:r>
              <a:rPr lang="ru-RU" sz="1200" b="0" strike="noStrike" spc="0">
                <a:solidFill>
                  <a:srgbClr val="000000"/>
                </a:solidFill>
                <a:latin typeface="Arial"/>
                <a:ea typeface="Arial Unicode MS"/>
              </a:rPr>
              <a:t> 1,82 млн. руб. </a:t>
            </a:r>
            <a:endParaRPr sz="1200" b="0" strike="noStrike" spc="-1">
              <a:latin typeface="Arial"/>
            </a:endParaRPr>
          </a:p>
          <a:p>
            <a:pPr algn="l">
              <a:lnSpc>
                <a:spcPct val="100000"/>
              </a:lnSpc>
              <a:buNone/>
              <a:defRPr/>
            </a:pPr>
            <a:r>
              <a:rPr lang="ru-RU" sz="1200" b="0" strike="noStrike" spc="-1">
                <a:solidFill>
                  <a:srgbClr val="000000"/>
                </a:solidFill>
                <a:latin typeface="Arial"/>
                <a:ea typeface="Arial Unicode MS"/>
              </a:rPr>
              <a:t>Период реализации – 2024 г.</a:t>
            </a:r>
            <a:endParaRPr sz="1200" b="0" strike="noStrike" spc="-1">
              <a:latin typeface="Arial"/>
            </a:endParaRPr>
          </a:p>
          <a:p>
            <a:pPr algn="l">
              <a:lnSpc>
                <a:spcPct val="100000"/>
              </a:lnSpc>
              <a:buNone/>
              <a:defRPr/>
            </a:pPr>
            <a:r>
              <a:rPr lang="ru-RU" sz="1200" b="0" strike="noStrike" spc="-1">
                <a:solidFill>
                  <a:srgbClr val="000000"/>
                </a:solidFill>
                <a:latin typeface="Arial"/>
                <a:ea typeface="Arial Unicode MS"/>
              </a:rPr>
              <a:t>Готовность – 100 % </a:t>
            </a:r>
            <a:endParaRPr sz="1200" b="0" strike="noStrike" spc="-1">
              <a:latin typeface="Arial"/>
            </a:endParaRPr>
          </a:p>
          <a:p>
            <a:pPr algn="l">
              <a:lnSpc>
                <a:spcPct val="100000"/>
              </a:lnSpc>
              <a:buNone/>
              <a:defRPr/>
            </a:pPr>
            <a:r>
              <a:rPr lang="ru-RU" sz="1200" b="0" strike="noStrike" spc="-1">
                <a:solidFill>
                  <a:srgbClr val="000000"/>
                </a:solidFill>
                <a:latin typeface="Arial"/>
                <a:ea typeface="Arial Unicode MS"/>
              </a:rPr>
              <a:t>Местоположение: д. Ягодная</a:t>
            </a:r>
            <a:endParaRPr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defRPr/>
            </a:pPr>
            <a:endParaRPr lang="ru-RU" sz="1400" b="0" strike="noStrike" spc="-1">
              <a:latin typeface="Arial"/>
            </a:endParaRPr>
          </a:p>
        </p:txBody>
      </p:sp>
      <p:sp>
        <p:nvSpPr>
          <p:cNvPr id="722" name="Прямоугольник 18"/>
          <p:cNvSpPr/>
          <p:nvPr/>
        </p:nvSpPr>
        <p:spPr bwMode="auto">
          <a:xfrm>
            <a:off x="3411156" y="3396240"/>
            <a:ext cx="5424839" cy="133577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  <a:defRPr/>
            </a:pPr>
            <a:r>
              <a:rPr lang="ru-RU" sz="1200" b="1" strike="noStrike" spc="-1">
                <a:solidFill>
                  <a:srgbClr val="000000"/>
                </a:solidFill>
                <a:latin typeface="Arial"/>
                <a:ea typeface="Microsoft YaHei"/>
              </a:rPr>
              <a:t>Выполнение работ по ремонту асфальтобетонного покрытия </a:t>
            </a:r>
            <a:br>
              <a:rPr lang="ru-RU" sz="1200" b="1" strike="noStrike" spc="-1">
                <a:solidFill>
                  <a:srgbClr val="000000"/>
                </a:solidFill>
                <a:latin typeface="Arial"/>
                <a:ea typeface="Microsoft YaHei"/>
              </a:rPr>
            </a:br>
            <a:r>
              <a:rPr lang="ru-RU" sz="1200" b="1" strike="noStrike" spc="-1">
                <a:solidFill>
                  <a:srgbClr val="000000"/>
                </a:solidFill>
                <a:latin typeface="Arial"/>
                <a:ea typeface="Microsoft YaHei"/>
              </a:rPr>
              <a:t>ул. Советская от ул. Рабочая до территории ООО «Курганстальмост Лес» в с. Боровлянка – 0,53 км</a:t>
            </a:r>
            <a:endParaRPr sz="1200" b="0" strike="noStrike" spc="-1">
              <a:latin typeface="Arial"/>
            </a:endParaRPr>
          </a:p>
          <a:p>
            <a:pPr>
              <a:lnSpc>
                <a:spcPct val="81000"/>
              </a:lnSpc>
              <a:buNone/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</a:tabLst>
              <a:defRPr/>
            </a:pPr>
            <a:r>
              <a:rPr lang="ru-RU" sz="1200" b="0" strike="noStrike" spc="-1">
                <a:solidFill>
                  <a:srgbClr val="000000"/>
                </a:solidFill>
                <a:latin typeface="Arial"/>
                <a:ea typeface="Arial Unicode MS"/>
              </a:rPr>
              <a:t>Объем инвестиций – 6,443 млн. руб.   </a:t>
            </a:r>
            <a:endParaRPr sz="12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</a:tabLst>
              <a:defRPr/>
            </a:pPr>
            <a:r>
              <a:rPr lang="ru-RU" sz="1200" b="0" strike="noStrike" spc="-1">
                <a:solidFill>
                  <a:srgbClr val="000000"/>
                </a:solidFill>
                <a:latin typeface="Arial"/>
                <a:ea typeface="Arial Unicode MS"/>
              </a:rPr>
              <a:t>Период реализации – 2024 г.</a:t>
            </a:r>
            <a:endParaRPr sz="12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</a:tabLst>
              <a:defRPr/>
            </a:pPr>
            <a:r>
              <a:rPr lang="ru-RU" sz="1200" b="0" strike="noStrike" spc="-1">
                <a:solidFill>
                  <a:srgbClr val="000000"/>
                </a:solidFill>
                <a:latin typeface="Arial"/>
                <a:ea typeface="Arial Unicode MS"/>
              </a:rPr>
              <a:t>Готовность – 100 % </a:t>
            </a:r>
            <a:endParaRPr sz="12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</a:tabLst>
              <a:defRPr/>
            </a:pPr>
            <a:r>
              <a:rPr lang="ru-RU" sz="1200" b="0" strike="noStrike" spc="-1">
                <a:solidFill>
                  <a:srgbClr val="000000"/>
                </a:solidFill>
                <a:latin typeface="Arial"/>
                <a:ea typeface="Arial Unicode MS"/>
              </a:rPr>
              <a:t>Местоположение: с. Боровлянка</a:t>
            </a:r>
            <a:endParaRPr sz="1200" b="0" strike="noStrike" spc="-1">
              <a:latin typeface="Arial"/>
            </a:endParaRPr>
          </a:p>
        </p:txBody>
      </p:sp>
      <p:sp>
        <p:nvSpPr>
          <p:cNvPr id="723" name="AutoShape 1"/>
          <p:cNvSpPr/>
          <p:nvPr/>
        </p:nvSpPr>
        <p:spPr bwMode="auto">
          <a:xfrm>
            <a:off x="246600" y="110880"/>
            <a:ext cx="8595360" cy="47304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358DC1"/>
          </a:solidFill>
          <a:ln w="9360">
            <a:solidFill>
              <a:srgbClr val="3465A4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Overflow="overflow" horzOverflow="overflow" lIns="78840" tIns="39600" rIns="78840" bIns="39600" numCol="1" spcCol="0" anchor="ctr">
            <a:noAutofit/>
          </a:bodyPr>
          <a:lstStyle/>
          <a:p>
            <a:pPr algn="ctr">
              <a:lnSpc>
                <a:spcPct val="100000"/>
              </a:lnSpc>
              <a:buNone/>
              <a:defRPr/>
            </a:pPr>
            <a:r>
              <a:rPr lang="ru-RU" sz="2200" b="1" strike="noStrike" spc="-1">
                <a:solidFill>
                  <a:srgbClr val="FFFFFF"/>
                </a:solidFill>
                <a:latin typeface="Arial"/>
                <a:ea typeface="DejaVu Sans"/>
              </a:rPr>
              <a:t>Мероприятия плана комплексного развития территории</a:t>
            </a:r>
            <a:endParaRPr lang="ru-RU" sz="2200" b="0" strike="noStrike" spc="-1">
              <a:latin typeface="Arial"/>
            </a:endParaRPr>
          </a:p>
        </p:txBody>
      </p:sp>
      <p:sp>
        <p:nvSpPr>
          <p:cNvPr id="724" name="Freeform 2"/>
          <p:cNvSpPr/>
          <p:nvPr/>
        </p:nvSpPr>
        <p:spPr bwMode="auto">
          <a:xfrm flipV="1">
            <a:off x="342000" y="640080"/>
            <a:ext cx="8439840" cy="3384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579D1C"/>
          </a:solidFill>
          <a:ln w="9360">
            <a:solidFill>
              <a:srgbClr val="579D1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725" name="Рисунок 10"/>
          <p:cNvPicPr/>
          <p:nvPr/>
        </p:nvPicPr>
        <p:blipFill>
          <a:blip r:embed="rId2"/>
          <a:stretch/>
        </p:blipFill>
        <p:spPr bwMode="auto">
          <a:xfrm>
            <a:off x="790920" y="1563480"/>
            <a:ext cx="2016000" cy="1656000"/>
          </a:xfrm>
          <a:prstGeom prst="rect">
            <a:avLst/>
          </a:prstGeom>
          <a:ln w="0">
            <a:noFill/>
          </a:ln>
        </p:spPr>
      </p:pic>
      <p:pic>
        <p:nvPicPr>
          <p:cNvPr id="726" name="Рисунок 11"/>
          <p:cNvPicPr/>
          <p:nvPr/>
        </p:nvPicPr>
        <p:blipFill>
          <a:blip r:embed="rId3"/>
          <a:stretch/>
        </p:blipFill>
        <p:spPr bwMode="auto">
          <a:xfrm>
            <a:off x="790920" y="3287519"/>
            <a:ext cx="2016000" cy="1667880"/>
          </a:xfrm>
          <a:prstGeom prst="rect">
            <a:avLst/>
          </a:prstGeom>
          <a:ln w="0">
            <a:noFill/>
          </a:ln>
        </p:spPr>
      </p:pic>
      <p:sp>
        <p:nvSpPr>
          <p:cNvPr id="727" name="CustomShape 31"/>
          <p:cNvSpPr/>
          <p:nvPr/>
        </p:nvSpPr>
        <p:spPr bwMode="auto">
          <a:xfrm>
            <a:off x="8712360" y="4731840"/>
            <a:ext cx="431280" cy="3596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2720" tIns="47160" rIns="72720" bIns="36360" anchor="t">
            <a:noAutofit/>
          </a:bodyPr>
          <a:lstStyle/>
          <a:p>
            <a:pPr>
              <a:lnSpc>
                <a:spcPct val="100000"/>
              </a:lnSpc>
              <a:buNone/>
              <a:defRPr/>
            </a:pPr>
            <a:r>
              <a:rPr lang="ru-RU" sz="1200" b="0" strike="noStrike" spc="-1">
                <a:solidFill>
                  <a:srgbClr val="000000"/>
                </a:solidFill>
                <a:latin typeface="Arial"/>
                <a:ea typeface="Arial"/>
              </a:rPr>
              <a:t>31</a:t>
            </a:r>
            <a:endParaRPr lang="ru-RU" sz="1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28" name="AutoShape 2"/>
          <p:cNvSpPr/>
          <p:nvPr/>
        </p:nvSpPr>
        <p:spPr bwMode="auto">
          <a:xfrm>
            <a:off x="155520" y="-144360"/>
            <a:ext cx="30456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29" name="Прямоугольник 9"/>
          <p:cNvSpPr/>
          <p:nvPr/>
        </p:nvSpPr>
        <p:spPr bwMode="auto">
          <a:xfrm>
            <a:off x="444600" y="801720"/>
            <a:ext cx="8427600" cy="425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just">
              <a:lnSpc>
                <a:spcPct val="100000"/>
              </a:lnSpc>
              <a:buNone/>
              <a:defRPr/>
            </a:pPr>
            <a:r>
              <a:rPr lang="ru-RU" sz="1100" b="1" strike="noStrike" spc="-1">
                <a:solidFill>
                  <a:srgbClr val="000000"/>
                </a:solidFill>
                <a:latin typeface="Arial"/>
                <a:ea typeface="Arial Unicode MS"/>
              </a:rPr>
              <a:t>  </a:t>
            </a:r>
            <a:r>
              <a:rPr/>
              <a:t/>
            </a:r>
            <a:br>
              <a:rPr/>
            </a:br>
            <a:endParaRPr lang="ru-RU" sz="1100" b="0" strike="noStrike" spc="-1">
              <a:latin typeface="Arial"/>
            </a:endParaRPr>
          </a:p>
        </p:txBody>
      </p:sp>
      <p:sp>
        <p:nvSpPr>
          <p:cNvPr id="730" name="Прямоугольник 15"/>
          <p:cNvSpPr/>
          <p:nvPr/>
        </p:nvSpPr>
        <p:spPr bwMode="auto">
          <a:xfrm>
            <a:off x="3286440" y="1315080"/>
            <a:ext cx="5607719" cy="118763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  <a:defRPr/>
            </a:pPr>
            <a:r>
              <a:rPr lang="ru-RU" sz="1200" b="1" strike="noStrike" spc="-1">
                <a:solidFill>
                  <a:srgbClr val="000000"/>
                </a:solidFill>
                <a:latin typeface="Arial"/>
                <a:ea typeface="Microsoft YaHei"/>
              </a:rPr>
              <a:t>Выполнение работ по ремонту дороги (щебенение) ул. Большая </a:t>
            </a:r>
            <a:r>
              <a:rPr/>
              <a:t/>
            </a:r>
            <a:br>
              <a:rPr/>
            </a:br>
            <a:r>
              <a:rPr lang="ru-RU" sz="1200" b="1" strike="noStrike" spc="-1">
                <a:solidFill>
                  <a:srgbClr val="000000"/>
                </a:solidFill>
                <a:latin typeface="Arial"/>
                <a:ea typeface="Microsoft YaHei"/>
              </a:rPr>
              <a:t>в д. Тюменцева Белозерского муниципального округа – 1,5 км</a:t>
            </a:r>
            <a:endParaRPr lang="ru-RU" sz="12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buNone/>
              <a:defRPr/>
            </a:pPr>
            <a:r>
              <a:rPr lang="ru-RU" sz="1200" b="0" strike="noStrike" spc="-1">
                <a:solidFill>
                  <a:srgbClr val="000000"/>
                </a:solidFill>
                <a:latin typeface="Arial"/>
                <a:ea typeface="Arial Unicode MS"/>
              </a:rPr>
              <a:t>Объем инвестиций в 2025 г. – 8,0 млн. руб.   </a:t>
            </a:r>
            <a:endParaRPr lang="ru-RU" sz="12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buNone/>
              <a:defRPr/>
            </a:pPr>
            <a:r>
              <a:rPr lang="ru-RU" sz="1200" b="0" strike="noStrike" spc="-1">
                <a:solidFill>
                  <a:srgbClr val="000000"/>
                </a:solidFill>
                <a:latin typeface="Arial"/>
                <a:ea typeface="Arial Unicode MS"/>
              </a:rPr>
              <a:t>Период реализации – 2024 г.</a:t>
            </a:r>
            <a:endParaRPr lang="ru-RU" sz="12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buNone/>
              <a:defRPr/>
            </a:pPr>
            <a:r>
              <a:rPr lang="ru-RU" sz="1200" b="0" strike="noStrike" spc="-1">
                <a:solidFill>
                  <a:srgbClr val="000000"/>
                </a:solidFill>
                <a:latin typeface="Arial"/>
                <a:ea typeface="Arial Unicode MS"/>
              </a:rPr>
              <a:t>Готовность – 100 % </a:t>
            </a:r>
            <a:endParaRPr lang="ru-RU" sz="12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buNone/>
              <a:defRPr/>
            </a:pPr>
            <a:r>
              <a:rPr lang="ru-RU" sz="1200" b="0" strike="noStrike" spc="-1">
                <a:solidFill>
                  <a:srgbClr val="000000"/>
                </a:solidFill>
                <a:latin typeface="Arial"/>
                <a:ea typeface="Arial Unicode MS"/>
              </a:rPr>
              <a:t>Местоположение: д. Тюменцева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731" name="Прямоугольник 18"/>
          <p:cNvSpPr/>
          <p:nvPr/>
        </p:nvSpPr>
        <p:spPr bwMode="auto">
          <a:xfrm>
            <a:off x="3417840" y="3180240"/>
            <a:ext cx="5425557" cy="115289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  <a:defRPr/>
            </a:pPr>
            <a:r>
              <a:rPr lang="ru-RU" sz="1200" b="1" strike="noStrike" spc="-1">
                <a:solidFill>
                  <a:srgbClr val="000000"/>
                </a:solidFill>
                <a:latin typeface="Arial"/>
                <a:ea typeface="Microsoft YaHei"/>
              </a:rPr>
              <a:t>Выполнение работ по ремонту дороги (щебенение) ул. Мира в </a:t>
            </a:r>
            <a:br>
              <a:rPr lang="ru-RU" sz="1200" b="1" strike="noStrike" spc="-1">
                <a:solidFill>
                  <a:srgbClr val="000000"/>
                </a:solidFill>
                <a:latin typeface="Arial"/>
                <a:ea typeface="Microsoft YaHei"/>
              </a:rPr>
            </a:br>
            <a:r>
              <a:rPr lang="ru-RU" sz="1200" b="1" strike="noStrike" spc="-1">
                <a:solidFill>
                  <a:srgbClr val="000000"/>
                </a:solidFill>
                <a:latin typeface="Arial"/>
                <a:ea typeface="Microsoft YaHei"/>
              </a:rPr>
              <a:t>с. Чимеево Белозерского муниципального округа – 1,6 км</a:t>
            </a:r>
            <a:endParaRPr lang="ru-RU" sz="1200" b="0" strike="noStrike" spc="-1">
              <a:latin typeface="Arial"/>
            </a:endParaRPr>
          </a:p>
          <a:p>
            <a:pPr>
              <a:lnSpc>
                <a:spcPct val="81000"/>
              </a:lnSpc>
              <a:buNone/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</a:tabLst>
              <a:defRPr/>
            </a:pPr>
            <a:r>
              <a:rPr lang="ru-RU" sz="1200" b="0" strike="noStrike" spc="-1">
                <a:solidFill>
                  <a:srgbClr val="000000"/>
                </a:solidFill>
                <a:latin typeface="Arial"/>
                <a:ea typeface="Arial Unicode MS"/>
              </a:rPr>
              <a:t>Объем инвестиций в 2025 г. – 8,876 млн. руб.   </a:t>
            </a:r>
            <a:endParaRPr lang="ru-RU" sz="12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</a:tabLst>
              <a:defRPr/>
            </a:pPr>
            <a:r>
              <a:rPr lang="ru-RU" sz="1200" b="0" strike="noStrike" spc="-1">
                <a:solidFill>
                  <a:srgbClr val="000000"/>
                </a:solidFill>
                <a:latin typeface="Arial"/>
                <a:ea typeface="Arial Unicode MS"/>
              </a:rPr>
              <a:t>Период реализации – 2024 г.</a:t>
            </a:r>
            <a:endParaRPr lang="ru-RU" sz="12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</a:tabLst>
              <a:defRPr/>
            </a:pPr>
            <a:r>
              <a:rPr lang="ru-RU" sz="1200" b="0" strike="noStrike" spc="-1">
                <a:solidFill>
                  <a:srgbClr val="000000"/>
                </a:solidFill>
                <a:latin typeface="Arial"/>
                <a:ea typeface="Arial Unicode MS"/>
              </a:rPr>
              <a:t>Готовность – 100 % </a:t>
            </a:r>
            <a:endParaRPr lang="ru-RU" sz="12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</a:tabLst>
              <a:defRPr/>
            </a:pPr>
            <a:r>
              <a:rPr lang="ru-RU" sz="1200" b="0" strike="noStrike" spc="-1">
                <a:solidFill>
                  <a:srgbClr val="000000"/>
                </a:solidFill>
                <a:latin typeface="Arial"/>
                <a:ea typeface="Arial Unicode MS"/>
              </a:rPr>
              <a:t>Местоположение: с. Чимеево</a:t>
            </a:r>
            <a:endParaRPr lang="ru-RU" sz="1200" b="0" strike="noStrike" spc="-1">
              <a:latin typeface="Arial"/>
            </a:endParaRPr>
          </a:p>
        </p:txBody>
      </p:sp>
      <p:pic>
        <p:nvPicPr>
          <p:cNvPr id="732" name="Рисунок 5"/>
          <p:cNvPicPr/>
          <p:nvPr/>
        </p:nvPicPr>
        <p:blipFill>
          <a:blip r:embed="rId2"/>
          <a:stretch/>
        </p:blipFill>
        <p:spPr bwMode="auto">
          <a:xfrm>
            <a:off x="719639" y="1161076"/>
            <a:ext cx="2173334" cy="1580323"/>
          </a:xfrm>
          <a:prstGeom prst="rect">
            <a:avLst/>
          </a:prstGeom>
          <a:ln w="0">
            <a:noFill/>
          </a:ln>
        </p:spPr>
      </p:pic>
      <p:pic>
        <p:nvPicPr>
          <p:cNvPr id="733" name="Рисунок 8"/>
          <p:cNvPicPr/>
          <p:nvPr/>
        </p:nvPicPr>
        <p:blipFill>
          <a:blip r:embed="rId3"/>
          <a:stretch/>
        </p:blipFill>
        <p:spPr bwMode="auto">
          <a:xfrm>
            <a:off x="719639" y="3059123"/>
            <a:ext cx="2173334" cy="1690355"/>
          </a:xfrm>
          <a:prstGeom prst="rect">
            <a:avLst/>
          </a:prstGeom>
          <a:ln w="0">
            <a:noFill/>
          </a:ln>
        </p:spPr>
      </p:pic>
      <p:sp>
        <p:nvSpPr>
          <p:cNvPr id="734" name="AutoShape 1"/>
          <p:cNvSpPr/>
          <p:nvPr/>
        </p:nvSpPr>
        <p:spPr bwMode="auto">
          <a:xfrm>
            <a:off x="246600" y="110880"/>
            <a:ext cx="8595360" cy="52848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358DC1"/>
          </a:solidFill>
          <a:ln w="9360">
            <a:solidFill>
              <a:srgbClr val="3465A4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Overflow="overflow" horzOverflow="overflow" lIns="78840" tIns="39600" rIns="78840" bIns="39600" numCol="1" spcCol="0" anchor="ctr">
            <a:noAutofit/>
          </a:bodyPr>
          <a:lstStyle/>
          <a:p>
            <a:pPr algn="ctr">
              <a:lnSpc>
                <a:spcPct val="100000"/>
              </a:lnSpc>
              <a:buNone/>
              <a:defRPr/>
            </a:pPr>
            <a:r>
              <a:rPr lang="ru-RU" sz="2200" b="1" strike="noStrike" spc="-1">
                <a:solidFill>
                  <a:srgbClr val="FFFFFF"/>
                </a:solidFill>
                <a:latin typeface="Arial"/>
                <a:ea typeface="DejaVu Sans"/>
              </a:rPr>
              <a:t>Мероприятия плана комплексного развития территории</a:t>
            </a:r>
            <a:endParaRPr lang="ru-RU" sz="2200" b="0" strike="noStrike" spc="-1">
              <a:latin typeface="Arial"/>
            </a:endParaRPr>
          </a:p>
        </p:txBody>
      </p:sp>
      <p:sp>
        <p:nvSpPr>
          <p:cNvPr id="735" name="Freeform 2"/>
          <p:cNvSpPr/>
          <p:nvPr/>
        </p:nvSpPr>
        <p:spPr bwMode="auto">
          <a:xfrm>
            <a:off x="246600" y="708840"/>
            <a:ext cx="8595360" cy="4536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579D1C"/>
          </a:solidFill>
          <a:ln w="9360">
            <a:solidFill>
              <a:srgbClr val="579D1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36" name="CustomShape 32"/>
          <p:cNvSpPr/>
          <p:nvPr/>
        </p:nvSpPr>
        <p:spPr bwMode="auto">
          <a:xfrm>
            <a:off x="8712360" y="4731840"/>
            <a:ext cx="431280" cy="3596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2720" tIns="47160" rIns="72720" bIns="36360" anchor="t">
            <a:noAutofit/>
          </a:bodyPr>
          <a:lstStyle/>
          <a:p>
            <a:pPr>
              <a:lnSpc>
                <a:spcPct val="100000"/>
              </a:lnSpc>
              <a:buNone/>
              <a:defRPr/>
            </a:pPr>
            <a:r>
              <a:rPr lang="ru-RU" sz="1200" b="0" strike="noStrike" spc="-1">
                <a:solidFill>
                  <a:srgbClr val="000000"/>
                </a:solidFill>
                <a:latin typeface="Arial"/>
                <a:ea typeface="Arial"/>
              </a:rPr>
              <a:t>32</a:t>
            </a:r>
            <a:endParaRPr lang="ru-RU" sz="1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37" name="AutoShape 2"/>
          <p:cNvSpPr/>
          <p:nvPr/>
        </p:nvSpPr>
        <p:spPr bwMode="auto">
          <a:xfrm>
            <a:off x="155520" y="-144360"/>
            <a:ext cx="30456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38" name="Прямоугольник 9"/>
          <p:cNvSpPr/>
          <p:nvPr/>
        </p:nvSpPr>
        <p:spPr bwMode="auto">
          <a:xfrm>
            <a:off x="444600" y="801720"/>
            <a:ext cx="8427600" cy="425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just">
              <a:lnSpc>
                <a:spcPct val="100000"/>
              </a:lnSpc>
              <a:buNone/>
              <a:defRPr/>
            </a:pPr>
            <a:r>
              <a:rPr lang="ru-RU" sz="1100" b="1" strike="noStrike" spc="-1">
                <a:solidFill>
                  <a:srgbClr val="000000"/>
                </a:solidFill>
                <a:latin typeface="Arial"/>
                <a:ea typeface="Arial Unicode MS"/>
              </a:rPr>
              <a:t>  </a:t>
            </a:r>
            <a:r>
              <a:rPr/>
              <a:t/>
            </a:r>
            <a:br>
              <a:rPr/>
            </a:br>
            <a:endParaRPr lang="ru-RU" sz="1100" b="0" strike="noStrike" spc="-1">
              <a:latin typeface="Arial"/>
            </a:endParaRPr>
          </a:p>
        </p:txBody>
      </p:sp>
      <p:sp>
        <p:nvSpPr>
          <p:cNvPr id="739" name="Прямоугольник 15"/>
          <p:cNvSpPr/>
          <p:nvPr/>
        </p:nvSpPr>
        <p:spPr bwMode="auto">
          <a:xfrm>
            <a:off x="3739320" y="1213761"/>
            <a:ext cx="4630641" cy="126383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1300" b="1" strike="noStrike" spc="-1">
                <a:solidFill>
                  <a:srgbClr val="000000"/>
                </a:solidFill>
                <a:latin typeface="Arial"/>
                <a:ea typeface="Microsoft YaHei"/>
              </a:rPr>
              <a:t>Восстановление транспортной инфраструктуры</a:t>
            </a:r>
            <a:endParaRPr sz="1300" b="0" strike="noStrike" spc="-1">
              <a:latin typeface="Arial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</a:tabLst>
              <a:defRPr/>
            </a:pPr>
            <a:r>
              <a:rPr lang="ru-RU" sz="1300" b="0" strike="noStrike" spc="-1">
                <a:solidFill>
                  <a:srgbClr val="000000"/>
                </a:solidFill>
                <a:latin typeface="Arial"/>
                <a:ea typeface="Arial Unicode MS"/>
              </a:rPr>
              <a:t>Объем инвестиций – 1,2 млн. руб.   </a:t>
            </a:r>
            <a:endParaRPr sz="1300" b="0" strike="noStrike" spc="-1">
              <a:latin typeface="Arial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</a:tabLst>
              <a:defRPr/>
            </a:pPr>
            <a:r>
              <a:rPr lang="ru-RU" sz="1300" b="0" strike="noStrike" spc="-1">
                <a:solidFill>
                  <a:srgbClr val="000000"/>
                </a:solidFill>
                <a:latin typeface="Arial"/>
                <a:ea typeface="Arial Unicode MS"/>
              </a:rPr>
              <a:t>Период реализации –  2024 г.</a:t>
            </a:r>
            <a:endParaRPr sz="1300" b="0" strike="noStrike" spc="-1">
              <a:latin typeface="Arial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</a:tabLst>
              <a:defRPr/>
            </a:pPr>
            <a:r>
              <a:rPr lang="ru-RU" sz="1300" b="0" strike="noStrike" spc="-1">
                <a:solidFill>
                  <a:srgbClr val="000000"/>
                </a:solidFill>
                <a:latin typeface="Arial"/>
                <a:ea typeface="Arial Unicode MS"/>
              </a:rPr>
              <a:t>Готовность – 100 % (отсыпано 393 м. кв)</a:t>
            </a:r>
            <a:endParaRPr sz="1300" b="0" strike="noStrike" spc="-1">
              <a:latin typeface="Arial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</a:tabLst>
              <a:defRPr/>
            </a:pPr>
            <a:r>
              <a:rPr lang="ru-RU" sz="1300" b="0" strike="noStrike" spc="-1">
                <a:solidFill>
                  <a:srgbClr val="000000"/>
                </a:solidFill>
                <a:latin typeface="Arial"/>
                <a:ea typeface="Arial Unicode MS"/>
              </a:rPr>
              <a:t>Местоположение: с. Белозерское</a:t>
            </a:r>
            <a:endParaRPr sz="13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</a:tabLst>
              <a:defRPr/>
            </a:pPr>
            <a:endParaRPr lang="ru-RU" sz="1200" b="0" strike="noStrike" spc="-1">
              <a:latin typeface="Arial"/>
            </a:endParaRPr>
          </a:p>
        </p:txBody>
      </p:sp>
      <p:sp>
        <p:nvSpPr>
          <p:cNvPr id="740" name="AutoShape 1"/>
          <p:cNvSpPr/>
          <p:nvPr/>
        </p:nvSpPr>
        <p:spPr bwMode="auto">
          <a:xfrm>
            <a:off x="246600" y="110880"/>
            <a:ext cx="8595360" cy="52848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358DC1"/>
          </a:solidFill>
          <a:ln w="9360">
            <a:solidFill>
              <a:srgbClr val="3465A4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Overflow="overflow" horzOverflow="overflow" lIns="78840" tIns="39600" rIns="78840" bIns="39600" numCol="1" spcCol="0" anchor="ctr">
            <a:noAutofit/>
          </a:bodyPr>
          <a:lstStyle/>
          <a:p>
            <a:pPr algn="ctr">
              <a:lnSpc>
                <a:spcPct val="100000"/>
              </a:lnSpc>
              <a:buNone/>
              <a:defRPr/>
            </a:pPr>
            <a:r>
              <a:rPr lang="ru-RU" sz="2200" b="1" strike="noStrike" spc="-1">
                <a:solidFill>
                  <a:srgbClr val="FFFFFF"/>
                </a:solidFill>
                <a:latin typeface="Arial"/>
                <a:ea typeface="DejaVu Sans"/>
              </a:rPr>
              <a:t>Мероприятия плана комплексного развития территории</a:t>
            </a:r>
            <a:endParaRPr lang="ru-RU" sz="2200" b="0" strike="noStrike" spc="-1">
              <a:latin typeface="Arial"/>
            </a:endParaRPr>
          </a:p>
        </p:txBody>
      </p:sp>
      <p:sp>
        <p:nvSpPr>
          <p:cNvPr id="741" name="Freeform 2"/>
          <p:cNvSpPr/>
          <p:nvPr/>
        </p:nvSpPr>
        <p:spPr bwMode="auto">
          <a:xfrm>
            <a:off x="246600" y="708840"/>
            <a:ext cx="8595360" cy="4536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579D1C"/>
          </a:solidFill>
          <a:ln w="9360">
            <a:solidFill>
              <a:srgbClr val="579D1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42" name="Прямоугольник 12"/>
          <p:cNvSpPr/>
          <p:nvPr/>
        </p:nvSpPr>
        <p:spPr bwMode="auto">
          <a:xfrm>
            <a:off x="3747711" y="2962080"/>
            <a:ext cx="5181368" cy="126383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1300" b="1" strike="noStrike" spc="-1">
                <a:solidFill>
                  <a:srgbClr val="000000"/>
                </a:solidFill>
                <a:latin typeface="Arial"/>
                <a:ea typeface="Microsoft YaHei"/>
              </a:rPr>
              <a:t>Содержание дорог в Белозерском муниципальном округе</a:t>
            </a:r>
            <a:endParaRPr sz="1300" b="0" strike="noStrike" spc="-1">
              <a:latin typeface="Arial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</a:tabLst>
              <a:defRPr/>
            </a:pPr>
            <a:r>
              <a:rPr lang="ru-RU" sz="1300" b="0" strike="noStrike" spc="-1">
                <a:solidFill>
                  <a:srgbClr val="000000"/>
                </a:solidFill>
                <a:latin typeface="Arial"/>
                <a:ea typeface="Arial Unicode MS"/>
              </a:rPr>
              <a:t>Объем инвестиций –  0,19 млн. руб.   </a:t>
            </a:r>
            <a:endParaRPr sz="1300" b="0" strike="noStrike" spc="-1">
              <a:latin typeface="Arial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</a:tabLst>
              <a:defRPr/>
            </a:pPr>
            <a:r>
              <a:rPr lang="ru-RU" sz="1300" b="0" strike="noStrike" spc="-1">
                <a:solidFill>
                  <a:srgbClr val="000000"/>
                </a:solidFill>
                <a:latin typeface="Arial"/>
                <a:ea typeface="Arial Unicode MS"/>
              </a:rPr>
              <a:t>Период реализации –  2024 г.</a:t>
            </a:r>
            <a:endParaRPr sz="1300" b="0" strike="noStrike" spc="-1">
              <a:latin typeface="Arial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</a:tabLst>
              <a:defRPr/>
            </a:pPr>
            <a:r>
              <a:rPr lang="ru-RU" sz="1300" b="0" strike="noStrike" spc="-1">
                <a:solidFill>
                  <a:srgbClr val="000000"/>
                </a:solidFill>
                <a:latin typeface="Arial"/>
                <a:ea typeface="Arial Unicode MS"/>
              </a:rPr>
              <a:t>Готовность – 100 % (6,5 км грунтощебеночных дорог)</a:t>
            </a:r>
            <a:endParaRPr sz="1300" b="0" strike="noStrike" spc="-1">
              <a:latin typeface="Arial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</a:tabLst>
              <a:defRPr/>
            </a:pPr>
            <a:r>
              <a:rPr lang="ru-RU" sz="1300" b="0" strike="noStrike" spc="-1">
                <a:solidFill>
                  <a:srgbClr val="000000"/>
                </a:solidFill>
                <a:latin typeface="Arial"/>
                <a:ea typeface="Arial Unicode MS"/>
              </a:rPr>
              <a:t>Местоположение: Белозерский МО</a:t>
            </a:r>
            <a:endParaRPr sz="13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</a:tabLst>
              <a:defRPr/>
            </a:pPr>
            <a:endParaRPr lang="ru-RU" sz="1200" b="0" strike="noStrike" spc="-1">
              <a:latin typeface="Arial"/>
            </a:endParaRPr>
          </a:p>
        </p:txBody>
      </p:sp>
      <p:pic>
        <p:nvPicPr>
          <p:cNvPr id="743" name="Рисунок 2"/>
          <p:cNvPicPr/>
          <p:nvPr/>
        </p:nvPicPr>
        <p:blipFill>
          <a:blip r:embed="rId2"/>
          <a:stretch/>
        </p:blipFill>
        <p:spPr bwMode="auto">
          <a:xfrm>
            <a:off x="528120" y="973328"/>
            <a:ext cx="2824730" cy="3862799"/>
          </a:xfrm>
          <a:prstGeom prst="rect">
            <a:avLst/>
          </a:prstGeom>
          <a:ln w="0">
            <a:noFill/>
          </a:ln>
        </p:spPr>
      </p:pic>
      <p:sp>
        <p:nvSpPr>
          <p:cNvPr id="744" name="CustomShape 33"/>
          <p:cNvSpPr/>
          <p:nvPr/>
        </p:nvSpPr>
        <p:spPr bwMode="auto">
          <a:xfrm>
            <a:off x="8712360" y="4731840"/>
            <a:ext cx="431280" cy="3596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2720" tIns="47160" rIns="72720" bIns="36360" anchor="t">
            <a:noAutofit/>
          </a:bodyPr>
          <a:lstStyle/>
          <a:p>
            <a:pPr>
              <a:lnSpc>
                <a:spcPct val="100000"/>
              </a:lnSpc>
              <a:buNone/>
              <a:defRPr/>
            </a:pPr>
            <a:r>
              <a:rPr lang="ru-RU" sz="1200" b="0" strike="noStrike" spc="-1">
                <a:solidFill>
                  <a:srgbClr val="000000"/>
                </a:solidFill>
                <a:latin typeface="Arial"/>
                <a:ea typeface="Arial"/>
              </a:rPr>
              <a:t>33</a:t>
            </a:r>
            <a:endParaRPr lang="ru-RU" sz="1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45" name="AutoShape 2"/>
          <p:cNvSpPr/>
          <p:nvPr/>
        </p:nvSpPr>
        <p:spPr bwMode="auto">
          <a:xfrm>
            <a:off x="155520" y="-144360"/>
            <a:ext cx="30456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46" name="Прямоугольник 9"/>
          <p:cNvSpPr/>
          <p:nvPr/>
        </p:nvSpPr>
        <p:spPr bwMode="auto">
          <a:xfrm>
            <a:off x="444600" y="801720"/>
            <a:ext cx="8427600" cy="425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just">
              <a:lnSpc>
                <a:spcPct val="100000"/>
              </a:lnSpc>
              <a:buNone/>
              <a:defRPr/>
            </a:pPr>
            <a:r>
              <a:rPr lang="ru-RU" sz="1100" b="1" strike="noStrike" spc="-1">
                <a:solidFill>
                  <a:srgbClr val="000000"/>
                </a:solidFill>
                <a:latin typeface="Arial"/>
                <a:ea typeface="Arial Unicode MS"/>
              </a:rPr>
              <a:t>  </a:t>
            </a:r>
            <a:r>
              <a:rPr/>
              <a:t/>
            </a:r>
            <a:br>
              <a:rPr/>
            </a:br>
            <a:endParaRPr lang="ru-RU" sz="1100" b="0" strike="noStrike" spc="-1">
              <a:latin typeface="Arial"/>
            </a:endParaRPr>
          </a:p>
        </p:txBody>
      </p:sp>
      <p:sp>
        <p:nvSpPr>
          <p:cNvPr id="747" name="Прямоугольник 15"/>
          <p:cNvSpPr/>
          <p:nvPr/>
        </p:nvSpPr>
        <p:spPr bwMode="auto">
          <a:xfrm>
            <a:off x="2835487" y="935660"/>
            <a:ext cx="5607359" cy="115289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  <a:defRPr/>
            </a:pPr>
            <a:r>
              <a:rPr lang="ru-RU" sz="1200" b="1" strike="noStrike" spc="-1">
                <a:solidFill>
                  <a:srgbClr val="000000"/>
                </a:solidFill>
                <a:latin typeface="Arial"/>
                <a:ea typeface="Microsoft YaHei"/>
              </a:rPr>
              <a:t>Замена светильников в Белозерском муниципальном округе</a:t>
            </a:r>
            <a:endParaRPr sz="1200" b="0" strike="noStrike" spc="-1">
              <a:latin typeface="Arial"/>
            </a:endParaRPr>
          </a:p>
          <a:p>
            <a:pPr>
              <a:lnSpc>
                <a:spcPct val="81000"/>
              </a:lnSpc>
              <a:buNone/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</a:tabLst>
              <a:defRPr/>
            </a:pPr>
            <a:r>
              <a:rPr lang="ru-RU" sz="1200" b="0" strike="noStrike" spc="-1">
                <a:solidFill>
                  <a:srgbClr val="000000"/>
                </a:solidFill>
                <a:latin typeface="Arial"/>
                <a:ea typeface="Arial Unicode MS"/>
              </a:rPr>
              <a:t>Объем инвестиций – 0,954 млн. руб.   </a:t>
            </a:r>
            <a:endParaRPr sz="12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</a:tabLst>
              <a:defRPr/>
            </a:pPr>
            <a:r>
              <a:rPr lang="ru-RU" sz="1200" b="0" strike="noStrike" spc="-1">
                <a:solidFill>
                  <a:srgbClr val="000000"/>
                </a:solidFill>
                <a:latin typeface="Arial"/>
                <a:ea typeface="Arial Unicode MS"/>
              </a:rPr>
              <a:t>Период реализации – 2024 г.</a:t>
            </a:r>
            <a:endParaRPr sz="12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</a:tabLst>
              <a:defRPr/>
            </a:pPr>
            <a:r>
              <a:rPr lang="ru-RU" sz="1200" b="0" strike="noStrike" spc="-1">
                <a:solidFill>
                  <a:srgbClr val="000000"/>
                </a:solidFill>
                <a:latin typeface="Arial"/>
                <a:ea typeface="Arial Unicode MS"/>
              </a:rPr>
              <a:t>Готовность – 100 % (заменено 142 светильника)</a:t>
            </a:r>
            <a:endParaRPr sz="12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</a:tabLst>
              <a:defRPr/>
            </a:pPr>
            <a:r>
              <a:rPr lang="ru-RU" sz="1200" b="0" strike="noStrike" spc="-1">
                <a:solidFill>
                  <a:srgbClr val="000000"/>
                </a:solidFill>
                <a:latin typeface="Arial"/>
                <a:ea typeface="Arial Unicode MS"/>
              </a:rPr>
              <a:t>Местоположение: Белозерский МО</a:t>
            </a:r>
            <a:endParaRPr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</a:tabLst>
              <a:defRPr/>
            </a:pPr>
            <a:endParaRPr lang="ru-RU" sz="1200" b="0" strike="noStrike" spc="-1">
              <a:latin typeface="Arial"/>
            </a:endParaRPr>
          </a:p>
        </p:txBody>
      </p:sp>
      <p:sp>
        <p:nvSpPr>
          <p:cNvPr id="748" name="AutoShape 1"/>
          <p:cNvSpPr/>
          <p:nvPr/>
        </p:nvSpPr>
        <p:spPr bwMode="auto">
          <a:xfrm>
            <a:off x="246600" y="76116"/>
            <a:ext cx="8595360" cy="52848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358DC1"/>
          </a:solidFill>
          <a:ln w="9360">
            <a:solidFill>
              <a:srgbClr val="3465A4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Overflow="overflow" horzOverflow="overflow" lIns="78840" tIns="39600" rIns="78840" bIns="39600" numCol="1" spcCol="0" anchor="ctr">
            <a:noAutofit/>
          </a:bodyPr>
          <a:lstStyle/>
          <a:p>
            <a:pPr algn="ctr">
              <a:lnSpc>
                <a:spcPct val="100000"/>
              </a:lnSpc>
              <a:buNone/>
              <a:defRPr/>
            </a:pPr>
            <a:r>
              <a:rPr lang="ru-RU" sz="2200" b="1" strike="noStrike" spc="-1">
                <a:solidFill>
                  <a:srgbClr val="FFFFFF"/>
                </a:solidFill>
                <a:latin typeface="Arial"/>
                <a:ea typeface="DejaVu Sans"/>
              </a:rPr>
              <a:t>Мероприятия плана комплексного развития территории</a:t>
            </a:r>
            <a:endParaRPr lang="ru-RU" sz="2200" b="0" strike="noStrike" spc="-1">
              <a:latin typeface="Arial"/>
            </a:endParaRPr>
          </a:p>
        </p:txBody>
      </p:sp>
      <p:sp>
        <p:nvSpPr>
          <p:cNvPr id="749" name="Freeform 2"/>
          <p:cNvSpPr/>
          <p:nvPr/>
        </p:nvSpPr>
        <p:spPr bwMode="auto">
          <a:xfrm>
            <a:off x="246600" y="639314"/>
            <a:ext cx="8595360" cy="4536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579D1C"/>
          </a:solidFill>
          <a:ln w="9360">
            <a:solidFill>
              <a:srgbClr val="579D1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750" name="Рисунок 10"/>
          <p:cNvPicPr/>
          <p:nvPr/>
        </p:nvPicPr>
        <p:blipFill>
          <a:blip r:embed="rId2"/>
          <a:stretch/>
        </p:blipFill>
        <p:spPr bwMode="auto">
          <a:xfrm>
            <a:off x="591723" y="754514"/>
            <a:ext cx="1850400" cy="1268678"/>
          </a:xfrm>
          <a:prstGeom prst="rect">
            <a:avLst/>
          </a:prstGeom>
          <a:ln w="0">
            <a:noFill/>
          </a:ln>
        </p:spPr>
      </p:pic>
      <p:sp>
        <p:nvSpPr>
          <p:cNvPr id="751" name="Прямоугольник 12"/>
          <p:cNvSpPr/>
          <p:nvPr/>
        </p:nvSpPr>
        <p:spPr bwMode="auto">
          <a:xfrm>
            <a:off x="2843879" y="2197298"/>
            <a:ext cx="5609159" cy="118763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1200" b="1" strike="noStrike" spc="-1">
                <a:solidFill>
                  <a:srgbClr val="000000"/>
                </a:solidFill>
                <a:latin typeface="Arial"/>
                <a:ea typeface="Microsoft YaHei"/>
              </a:rPr>
              <a:t>Установка светильников в Белозерском муниципальном округе</a:t>
            </a:r>
            <a:endParaRPr sz="1200" b="0" strike="noStrike" spc="-1">
              <a:latin typeface="Arial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</a:tabLst>
              <a:defRPr/>
            </a:pPr>
            <a:r>
              <a:rPr lang="ru-RU" sz="1200" b="0" strike="noStrike" spc="-1">
                <a:solidFill>
                  <a:srgbClr val="000000"/>
                </a:solidFill>
                <a:latin typeface="Arial"/>
                <a:ea typeface="Arial Unicode MS"/>
              </a:rPr>
              <a:t>Объем инвестиций – 0,477 млн. руб.   </a:t>
            </a:r>
            <a:endParaRPr sz="1200" b="0" strike="noStrike" spc="-1">
              <a:latin typeface="Arial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</a:tabLst>
              <a:defRPr/>
            </a:pPr>
            <a:r>
              <a:rPr lang="ru-RU" sz="1200" b="0" strike="noStrike" spc="-1">
                <a:solidFill>
                  <a:srgbClr val="000000"/>
                </a:solidFill>
                <a:latin typeface="Arial"/>
                <a:ea typeface="Arial Unicode MS"/>
              </a:rPr>
              <a:t>Период реализации – 2024 г.</a:t>
            </a:r>
            <a:endParaRPr sz="1200" b="0" strike="noStrike" spc="-1">
              <a:latin typeface="Arial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</a:tabLst>
              <a:defRPr/>
            </a:pPr>
            <a:r>
              <a:rPr lang="ru-RU" sz="1200" b="0" strike="noStrike" spc="-1">
                <a:solidFill>
                  <a:srgbClr val="000000"/>
                </a:solidFill>
                <a:latin typeface="Arial"/>
                <a:ea typeface="Arial Unicode MS"/>
              </a:rPr>
              <a:t>Готовность – 100 % (установлено 75  светильников)</a:t>
            </a:r>
            <a:endParaRPr sz="1200" b="0" strike="noStrike" spc="-1">
              <a:latin typeface="Arial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</a:tabLst>
              <a:defRPr/>
            </a:pPr>
            <a:r>
              <a:rPr lang="ru-RU" sz="1200" b="0" strike="noStrike" spc="-1">
                <a:solidFill>
                  <a:srgbClr val="000000"/>
                </a:solidFill>
                <a:latin typeface="Arial"/>
                <a:ea typeface="Arial Unicode MS"/>
              </a:rPr>
              <a:t>Местоположение: Белозерский МО</a:t>
            </a:r>
            <a:endParaRPr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</a:tabLst>
              <a:defRPr/>
            </a:pPr>
            <a:endParaRPr lang="ru-RU" sz="1200" b="0" strike="noStrike" spc="-1">
              <a:latin typeface="Arial"/>
            </a:endParaRPr>
          </a:p>
        </p:txBody>
      </p:sp>
      <p:sp>
        <p:nvSpPr>
          <p:cNvPr id="753" name="CustomShape 34"/>
          <p:cNvSpPr/>
          <p:nvPr/>
        </p:nvSpPr>
        <p:spPr bwMode="auto">
          <a:xfrm>
            <a:off x="8712360" y="4731840"/>
            <a:ext cx="431280" cy="3596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2720" tIns="47160" rIns="72720" bIns="36360" anchor="t">
            <a:noAutofit/>
          </a:bodyPr>
          <a:lstStyle/>
          <a:p>
            <a:pPr>
              <a:lnSpc>
                <a:spcPct val="100000"/>
              </a:lnSpc>
              <a:buNone/>
              <a:defRPr/>
            </a:pPr>
            <a:r>
              <a:rPr lang="ru-RU" sz="1200" b="0" strike="noStrike" spc="-1">
                <a:solidFill>
                  <a:srgbClr val="000000"/>
                </a:solidFill>
                <a:latin typeface="Arial"/>
                <a:ea typeface="Arial"/>
              </a:rPr>
              <a:t>34</a:t>
            </a:r>
            <a:endParaRPr lang="ru-RU" sz="1200" b="0" strike="noStrike" spc="-1">
              <a:latin typeface="Arial"/>
            </a:endParaRPr>
          </a:p>
        </p:txBody>
      </p:sp>
      <p:pic>
        <p:nvPicPr>
          <p:cNvPr id="2095379014" name="Рисунок 10"/>
          <p:cNvPicPr/>
          <p:nvPr/>
        </p:nvPicPr>
        <p:blipFill>
          <a:blip r:embed="rId3"/>
          <a:stretch/>
        </p:blipFill>
        <p:spPr bwMode="auto">
          <a:xfrm>
            <a:off x="460080" y="3490690"/>
            <a:ext cx="1973315" cy="1426972"/>
          </a:xfrm>
          <a:prstGeom prst="rect">
            <a:avLst/>
          </a:prstGeom>
          <a:ln w="0">
            <a:noFill/>
          </a:ln>
        </p:spPr>
      </p:pic>
      <p:sp>
        <p:nvSpPr>
          <p:cNvPr id="331427627" name="Прямоугольник 4"/>
          <p:cNvSpPr/>
          <p:nvPr/>
        </p:nvSpPr>
        <p:spPr bwMode="auto">
          <a:xfrm>
            <a:off x="2851237" y="3542555"/>
            <a:ext cx="5864361" cy="137051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  <a:defRPr/>
            </a:pPr>
            <a:r>
              <a:rPr lang="ru-RU" sz="1200" b="1" strike="noStrike" spc="0">
                <a:solidFill>
                  <a:srgbClr val="000000"/>
                </a:solidFill>
                <a:latin typeface="Arial"/>
                <a:ea typeface="Arial Unicode MS"/>
              </a:rPr>
              <a:t>Обустройство автомобильных дорог техническими средствами организации дорожного движения в Белозерском муниципальном округе</a:t>
            </a:r>
            <a:endParaRPr sz="1200" b="0" strike="noStrike" spc="0">
              <a:latin typeface="Arial"/>
            </a:endParaRPr>
          </a:p>
          <a:p>
            <a:pPr>
              <a:lnSpc>
                <a:spcPct val="100000"/>
              </a:lnSpc>
              <a:buNone/>
              <a:defRPr/>
            </a:pPr>
            <a:r>
              <a:rPr lang="ru-RU" sz="1200" b="0" strike="noStrike" spc="0">
                <a:solidFill>
                  <a:srgbClr val="000000"/>
                </a:solidFill>
                <a:latin typeface="Arial"/>
                <a:ea typeface="Arial Unicode MS"/>
              </a:rPr>
              <a:t>Объем инвестиций в 2024 г. – 1,01 млн. руб.</a:t>
            </a:r>
            <a:endParaRPr sz="1200" b="0" strike="noStrike" spc="0">
              <a:latin typeface="Arial"/>
            </a:endParaRPr>
          </a:p>
          <a:p>
            <a:pPr>
              <a:lnSpc>
                <a:spcPct val="100000"/>
              </a:lnSpc>
              <a:buNone/>
              <a:defRPr/>
            </a:pPr>
            <a:r>
              <a:rPr lang="ru-RU" sz="1200" b="0" strike="noStrike" spc="0">
                <a:solidFill>
                  <a:srgbClr val="000000"/>
                </a:solidFill>
                <a:latin typeface="Arial"/>
                <a:ea typeface="Arial Unicode MS"/>
              </a:rPr>
              <a:t>Период реализации – 2023 - 2024 гг.</a:t>
            </a:r>
            <a:endParaRPr sz="1200" b="0" strike="noStrike" spc="0">
              <a:latin typeface="Arial"/>
            </a:endParaRPr>
          </a:p>
          <a:p>
            <a:pPr>
              <a:lnSpc>
                <a:spcPct val="100000"/>
              </a:lnSpc>
              <a:buNone/>
              <a:defRPr/>
            </a:pPr>
            <a:r>
              <a:rPr lang="ru-RU" sz="1200" b="0" strike="noStrike" spc="0">
                <a:solidFill>
                  <a:srgbClr val="000000"/>
                </a:solidFill>
                <a:latin typeface="Arial"/>
                <a:ea typeface="Arial Unicode MS"/>
              </a:rPr>
              <a:t>Готовность – 100 % (установлено 4 искусственных дорожных неровностей, </a:t>
            </a:r>
            <a:br>
              <a:rPr lang="ru-RU" sz="1200" b="0" strike="noStrike" spc="0">
                <a:solidFill>
                  <a:srgbClr val="000000"/>
                </a:solidFill>
                <a:latin typeface="Arial"/>
                <a:ea typeface="Arial Unicode MS"/>
              </a:rPr>
            </a:br>
            <a:r>
              <a:rPr lang="ru-RU" sz="1200" b="0" strike="noStrike" spc="0">
                <a:solidFill>
                  <a:srgbClr val="000000"/>
                </a:solidFill>
                <a:latin typeface="Arial"/>
                <a:ea typeface="Arial Unicode MS"/>
              </a:rPr>
              <a:t>80 дорожных знаков)</a:t>
            </a:r>
            <a:endParaRPr sz="1200" b="0" strike="noStrike" spc="0">
              <a:latin typeface="Arial"/>
            </a:endParaRPr>
          </a:p>
          <a:p>
            <a:pPr>
              <a:lnSpc>
                <a:spcPct val="100000"/>
              </a:lnSpc>
              <a:buNone/>
              <a:defRPr/>
            </a:pPr>
            <a:r>
              <a:rPr lang="ru-RU" sz="1200" b="0" strike="noStrike" spc="0">
                <a:solidFill>
                  <a:srgbClr val="000000"/>
                </a:solidFill>
                <a:latin typeface="Arial"/>
                <a:ea typeface="Arial Unicode MS"/>
              </a:rPr>
              <a:t>Местоположение: Белозерский МО</a:t>
            </a:r>
            <a:endParaRPr sz="1200" b="0" strike="noStrike" spc="0">
              <a:latin typeface="Arial"/>
            </a:endParaRPr>
          </a:p>
        </p:txBody>
      </p:sp>
      <p:pic>
        <p:nvPicPr>
          <p:cNvPr id="1380380293" name="Рисунок 1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529407" y="2140237"/>
            <a:ext cx="1941376" cy="121847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760" name="Table 4"/>
          <p:cNvGraphicFramePr>
            <a:graphicFrameLocks/>
          </p:cNvGraphicFramePr>
          <p:nvPr/>
        </p:nvGraphicFramePr>
        <p:xfrm>
          <a:off x="420840" y="918111"/>
          <a:ext cx="8369639" cy="3576600"/>
        </p:xfrm>
        <a:graphic>
          <a:graphicData uri="http://schemas.openxmlformats.org/drawingml/2006/table">
            <a:tbl>
              <a:tblPr/>
              <a:tblGrid>
                <a:gridCol w="5176440"/>
                <a:gridCol w="1529640"/>
                <a:gridCol w="1651320"/>
              </a:tblGrid>
              <a:tr h="5256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Arial"/>
                          <a:ea typeface="Arial Unicode MS"/>
                        </a:rPr>
                        <a:t>Перечень проектов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>
                    <a:lnL w="12240" algn="ctr">
                      <a:solidFill>
                        <a:srgbClr val="000000"/>
                      </a:solidFill>
                    </a:lnL>
                    <a:lnR w="12240" algn="ctr">
                      <a:solidFill>
                        <a:srgbClr val="000000"/>
                      </a:solidFill>
                    </a:lnR>
                    <a:lnT w="12240" algn="ctr">
                      <a:solidFill>
                        <a:srgbClr val="000000"/>
                      </a:solidFill>
                    </a:lnT>
                    <a:lnB w="1224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Arial"/>
                          <a:ea typeface="Arial Unicode MS"/>
                        </a:rPr>
                        <a:t>Период реализации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91080" marR="91080">
                    <a:lnL w="12240" algn="ctr">
                      <a:solidFill>
                        <a:srgbClr val="000000"/>
                      </a:solidFill>
                    </a:lnL>
                    <a:lnR w="12240" algn="ctr">
                      <a:solidFill>
                        <a:srgbClr val="000000"/>
                      </a:solidFill>
                    </a:lnR>
                    <a:lnT w="12240" algn="ctr">
                      <a:solidFill>
                        <a:srgbClr val="000000"/>
                      </a:solidFill>
                    </a:lnT>
                    <a:lnB w="1224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Arial"/>
                          <a:ea typeface="Arial Unicode MS"/>
                        </a:rPr>
                        <a:t>Млн.руб.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91080" marR="91080">
                    <a:lnL w="12240" algn="ctr">
                      <a:solidFill>
                        <a:srgbClr val="000000"/>
                      </a:solidFill>
                    </a:lnL>
                    <a:lnR w="12240" algn="ctr">
                      <a:solidFill>
                        <a:srgbClr val="000000"/>
                      </a:solidFill>
                    </a:lnR>
                    <a:lnT w="12240" algn="ctr">
                      <a:solidFill>
                        <a:srgbClr val="000000"/>
                      </a:solidFill>
                    </a:lnT>
                    <a:lnB w="12240" algn="ctr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23640"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  <a:defRPr/>
                      </a:pPr>
                      <a:r>
                        <a:rPr lang="ru-RU" sz="1200" b="1" strike="noStrike" spc="-1">
                          <a:solidFill>
                            <a:srgbClr val="000000"/>
                          </a:solidFill>
                          <a:latin typeface="Arial"/>
                          <a:ea typeface="Arial Unicode MS"/>
                        </a:rPr>
                        <a:t>Государственная программа Курганской области «Формирование комфортной городской среды»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>
                    <a:lnL w="12240" algn="ctr">
                      <a:solidFill>
                        <a:srgbClr val="000000"/>
                      </a:solidFill>
                    </a:lnL>
                    <a:lnR w="12240" algn="ctr">
                      <a:solidFill>
                        <a:srgbClr val="000000"/>
                      </a:solidFill>
                    </a:lnR>
                    <a:lnT w="12240" algn="ctr">
                      <a:solidFill>
                        <a:srgbClr val="000000"/>
                      </a:solidFill>
                    </a:lnT>
                    <a:lnB w="12240" algn="ctr">
                      <a:solidFill>
                        <a:srgbClr val="000000"/>
                      </a:solidFill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</a:tr>
              <a:tr h="2715120">
                <a:tc>
                  <a:txBody>
                    <a:bodyPr/>
                    <a:lstStyle/>
                    <a:p>
                      <a:pPr marL="268200" algn="l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  <a:defRPr/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Arial"/>
                          <a:ea typeface="Arial Unicode MS"/>
                        </a:rPr>
                        <a:t>Благоустройство сквера «Молодежный» по адресу: Курганская </a:t>
                      </a:r>
                      <a:r>
                        <a:rPr lang="ru-RU" sz="1200" b="0" strike="noStrike" spc="0">
                          <a:solidFill>
                            <a:srgbClr val="000000"/>
                          </a:solidFill>
                          <a:latin typeface="Arial"/>
                          <a:ea typeface="Arial Unicode MS"/>
                        </a:rPr>
                        <a:t>область, Белозерский МО, с. Белозерское, ул. К.Маркса, 26А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>
                    <a:lnL w="12240" algn="ctr">
                      <a:solidFill>
                        <a:srgbClr val="000000"/>
                      </a:solidFill>
                    </a:lnL>
                    <a:lnR w="12240" algn="ctr">
                      <a:solidFill>
                        <a:srgbClr val="000000"/>
                      </a:solidFill>
                    </a:lnR>
                    <a:lnT w="12240" algn="ctr">
                      <a:solidFill>
                        <a:srgbClr val="000000"/>
                      </a:solidFill>
                    </a:lnT>
                    <a:lnB w="1224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2025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>
                    <a:lnL w="12240" algn="ctr">
                      <a:solidFill>
                        <a:srgbClr val="000000"/>
                      </a:solidFill>
                    </a:lnL>
                    <a:lnR w="12240" algn="ctr">
                      <a:solidFill>
                        <a:srgbClr val="000000"/>
                      </a:solidFill>
                    </a:lnR>
                    <a:lnT w="12240" algn="ctr">
                      <a:solidFill>
                        <a:srgbClr val="000000"/>
                      </a:solidFill>
                    </a:lnT>
                    <a:lnB w="1224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1,65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>
                    <a:lnL w="12240" algn="ctr">
                      <a:solidFill>
                        <a:srgbClr val="000000"/>
                      </a:solidFill>
                    </a:lnL>
                    <a:lnR w="12240" algn="ctr">
                      <a:solidFill>
                        <a:srgbClr val="000000"/>
                      </a:solidFill>
                    </a:lnR>
                    <a:lnT w="12240" algn="ctr">
                      <a:solidFill>
                        <a:srgbClr val="000000"/>
                      </a:solidFill>
                    </a:lnT>
                    <a:lnB w="12240" algn="ctr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761" name="Рисунок 3"/>
          <p:cNvPicPr/>
          <p:nvPr/>
        </p:nvPicPr>
        <p:blipFill>
          <a:blip r:embed="rId2"/>
          <a:stretch/>
        </p:blipFill>
        <p:spPr bwMode="auto">
          <a:xfrm>
            <a:off x="2915639" y="2465751"/>
            <a:ext cx="2592000" cy="1780920"/>
          </a:xfrm>
          <a:prstGeom prst="rect">
            <a:avLst/>
          </a:prstGeom>
          <a:ln w="0">
            <a:noFill/>
          </a:ln>
        </p:spPr>
      </p:pic>
      <p:pic>
        <p:nvPicPr>
          <p:cNvPr id="762" name="Рисунок 1"/>
          <p:cNvPicPr/>
          <p:nvPr/>
        </p:nvPicPr>
        <p:blipFill>
          <a:blip r:embed="rId3"/>
          <a:stretch/>
        </p:blipFill>
        <p:spPr bwMode="auto">
          <a:xfrm>
            <a:off x="467640" y="2467551"/>
            <a:ext cx="2374920" cy="1780920"/>
          </a:xfrm>
          <a:prstGeom prst="rect">
            <a:avLst/>
          </a:prstGeom>
          <a:ln w="0">
            <a:noFill/>
          </a:ln>
        </p:spPr>
      </p:pic>
      <p:sp>
        <p:nvSpPr>
          <p:cNvPr id="763" name="AutoShape 1"/>
          <p:cNvSpPr/>
          <p:nvPr/>
        </p:nvSpPr>
        <p:spPr bwMode="auto">
          <a:xfrm>
            <a:off x="246600" y="86760"/>
            <a:ext cx="8595360" cy="46188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358DC1"/>
          </a:solidFill>
          <a:ln w="9360">
            <a:solidFill>
              <a:srgbClr val="3465A4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8840" tIns="39600" rIns="78840" bIns="39600" anchor="t">
            <a:noAutofit/>
          </a:bodyPr>
          <a:lstStyle/>
          <a:p>
            <a:pPr algn="ctr">
              <a:lnSpc>
                <a:spcPct val="100000"/>
              </a:lnSpc>
              <a:buNone/>
              <a:defRPr/>
            </a:pPr>
            <a:r>
              <a:rPr lang="ru-RU" sz="2300" b="1" strike="noStrike" spc="-1">
                <a:solidFill>
                  <a:srgbClr val="FFFFFF"/>
                </a:solidFill>
                <a:latin typeface="Arial"/>
                <a:ea typeface="DejaVu Sans"/>
              </a:rPr>
              <a:t>Планируемые мероприятия</a:t>
            </a:r>
            <a:endParaRPr lang="ru-RU" sz="2300" b="0" strike="noStrike" spc="-1">
              <a:latin typeface="Arial"/>
            </a:endParaRPr>
          </a:p>
        </p:txBody>
      </p:sp>
      <p:sp>
        <p:nvSpPr>
          <p:cNvPr id="764" name="Freeform 2"/>
          <p:cNvSpPr/>
          <p:nvPr/>
        </p:nvSpPr>
        <p:spPr bwMode="auto">
          <a:xfrm>
            <a:off x="246600" y="604800"/>
            <a:ext cx="8595360" cy="4536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579D1C"/>
          </a:solidFill>
          <a:ln w="9360">
            <a:solidFill>
              <a:srgbClr val="579D1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65" name="CustomShape 36"/>
          <p:cNvSpPr/>
          <p:nvPr/>
        </p:nvSpPr>
        <p:spPr bwMode="auto">
          <a:xfrm>
            <a:off x="8712360" y="4731840"/>
            <a:ext cx="431280" cy="3596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2720" tIns="47160" rIns="72720" bIns="36360" anchor="t">
            <a:noAutofit/>
          </a:bodyPr>
          <a:lstStyle/>
          <a:p>
            <a:pPr>
              <a:lnSpc>
                <a:spcPct val="100000"/>
              </a:lnSpc>
              <a:buNone/>
              <a:defRPr/>
            </a:pPr>
            <a:r>
              <a:rPr lang="ru-RU" sz="1200" b="0" strike="noStrike" spc="-1">
                <a:solidFill>
                  <a:srgbClr val="000000"/>
                </a:solidFill>
                <a:latin typeface="Arial"/>
                <a:ea typeface="Arial"/>
              </a:rPr>
              <a:t>35</a:t>
            </a:r>
            <a:endParaRPr lang="ru-RU" sz="1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766" name="Table 4"/>
          <p:cNvGraphicFramePr>
            <a:graphicFrameLocks/>
          </p:cNvGraphicFramePr>
          <p:nvPr/>
        </p:nvGraphicFramePr>
        <p:xfrm>
          <a:off x="384480" y="915480"/>
          <a:ext cx="8357039" cy="3456000"/>
        </p:xfrm>
        <a:graphic>
          <a:graphicData uri="http://schemas.openxmlformats.org/drawingml/2006/table">
            <a:tbl>
              <a:tblPr/>
              <a:tblGrid>
                <a:gridCol w="5176440"/>
                <a:gridCol w="1529640"/>
                <a:gridCol w="1651320"/>
              </a:tblGrid>
              <a:tr h="5767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Arial"/>
                          <a:ea typeface="Arial Unicode MS"/>
                        </a:rPr>
                        <a:t>Перечень проектов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>
                    <a:lnL w="12240" algn="ctr">
                      <a:solidFill>
                        <a:srgbClr val="000000"/>
                      </a:solidFill>
                    </a:lnL>
                    <a:lnR w="12240" algn="ctr">
                      <a:solidFill>
                        <a:srgbClr val="000000"/>
                      </a:solidFill>
                    </a:lnR>
                    <a:lnT w="12240" algn="ctr">
                      <a:solidFill>
                        <a:srgbClr val="000000"/>
                      </a:solidFill>
                    </a:lnT>
                    <a:lnB w="1224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Arial"/>
                          <a:ea typeface="Arial Unicode MS"/>
                        </a:rPr>
                        <a:t>Период реализации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91080" marR="91080">
                    <a:lnL w="12240" algn="ctr">
                      <a:solidFill>
                        <a:srgbClr val="000000"/>
                      </a:solidFill>
                    </a:lnL>
                    <a:lnR w="12240" algn="ctr">
                      <a:solidFill>
                        <a:srgbClr val="000000"/>
                      </a:solidFill>
                    </a:lnR>
                    <a:lnT w="12240" algn="ctr">
                      <a:solidFill>
                        <a:srgbClr val="000000"/>
                      </a:solidFill>
                    </a:lnT>
                    <a:lnB w="1224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Arial"/>
                          <a:ea typeface="Arial Unicode MS"/>
                        </a:rPr>
                        <a:t>Млн.руб.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91080" marR="91080">
                    <a:lnL w="12240" algn="ctr">
                      <a:solidFill>
                        <a:srgbClr val="000000"/>
                      </a:solidFill>
                    </a:lnL>
                    <a:lnR w="12240" algn="ctr">
                      <a:solidFill>
                        <a:srgbClr val="000000"/>
                      </a:solidFill>
                    </a:lnR>
                    <a:lnT w="12240" algn="ctr">
                      <a:solidFill>
                        <a:srgbClr val="000000"/>
                      </a:solidFill>
                    </a:lnT>
                    <a:lnB w="12240" algn="ctr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08240"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  <a:defRPr/>
                      </a:pPr>
                      <a:r>
                        <a:rPr lang="ru-RU" sz="1200" b="1" strike="noStrike" spc="-1">
                          <a:solidFill>
                            <a:srgbClr val="000000"/>
                          </a:solidFill>
                          <a:latin typeface="Arial"/>
                          <a:ea typeface="Arial Unicode MS"/>
                        </a:rPr>
                        <a:t>Государственная программа Курганской области «Формирование комфортной городской среды»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>
                    <a:lnL w="12240" algn="ctr">
                      <a:solidFill>
                        <a:srgbClr val="000000"/>
                      </a:solidFill>
                    </a:lnL>
                    <a:lnR w="12240" algn="ctr">
                      <a:solidFill>
                        <a:srgbClr val="000000"/>
                      </a:solidFill>
                    </a:lnR>
                    <a:lnT w="12240" algn="ctr">
                      <a:solidFill>
                        <a:srgbClr val="000000"/>
                      </a:solidFill>
                    </a:lnT>
                    <a:lnB w="12240" algn="ctr">
                      <a:solidFill>
                        <a:srgbClr val="000000"/>
                      </a:solidFill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</a:tr>
              <a:tr h="247104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Благоустройство сквера «Хлебный дворик» по адресу: Курганская </a:t>
                      </a:r>
                      <a:r>
                        <a:rPr lang="ru-RU" sz="1200" b="0" strike="noStrike" spc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область, Белозерский МО, с. Белозерское, ул. К. Маркса, 10Б</a:t>
                      </a:r>
                      <a:endParaRPr lang="ru-RU" sz="12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endParaRPr lang="ru-RU" sz="12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endParaRPr lang="ru-RU" sz="12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endParaRPr lang="ru-RU" sz="12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endParaRPr lang="ru-RU" sz="12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endParaRPr lang="ru-RU" sz="12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endParaRPr lang="ru-RU" sz="12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endParaRPr lang="ru-RU" sz="1200" b="0" strike="noStrike" spc="-1">
                        <a:latin typeface="Arial"/>
                      </a:endParaRPr>
                    </a:p>
                  </a:txBody>
                  <a:tcPr>
                    <a:lnL w="12240" algn="ctr">
                      <a:solidFill>
                        <a:srgbClr val="000000"/>
                      </a:solidFill>
                    </a:lnL>
                    <a:lnR w="12240" algn="ctr">
                      <a:solidFill>
                        <a:srgbClr val="000000"/>
                      </a:solidFill>
                    </a:lnR>
                    <a:lnT w="12240" algn="ctr">
                      <a:solidFill>
                        <a:srgbClr val="000000"/>
                      </a:solidFill>
                    </a:lnT>
                    <a:lnB w="1224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2025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>
                    <a:lnL w="12240" algn="ctr">
                      <a:solidFill>
                        <a:srgbClr val="000000"/>
                      </a:solidFill>
                    </a:lnL>
                    <a:lnR w="12240" algn="ctr">
                      <a:solidFill>
                        <a:srgbClr val="000000"/>
                      </a:solidFill>
                    </a:lnR>
                    <a:lnT w="12240" algn="ctr">
                      <a:solidFill>
                        <a:srgbClr val="000000"/>
                      </a:solidFill>
                    </a:lnT>
                    <a:lnB w="1224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1,65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>
                    <a:lnL w="12240" algn="ctr">
                      <a:solidFill>
                        <a:srgbClr val="000000"/>
                      </a:solidFill>
                    </a:lnL>
                    <a:lnR w="12240" algn="ctr">
                      <a:solidFill>
                        <a:srgbClr val="000000"/>
                      </a:solidFill>
                    </a:lnR>
                    <a:lnT w="12240" algn="ctr">
                      <a:solidFill>
                        <a:srgbClr val="000000"/>
                      </a:solidFill>
                    </a:lnT>
                    <a:lnB w="12240" algn="ctr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767" name="Рисунок 2"/>
          <p:cNvPicPr/>
          <p:nvPr/>
        </p:nvPicPr>
        <p:blipFill>
          <a:blip r:embed="rId2"/>
          <a:stretch/>
        </p:blipFill>
        <p:spPr bwMode="auto">
          <a:xfrm>
            <a:off x="467640" y="2421720"/>
            <a:ext cx="2590200" cy="1800000"/>
          </a:xfrm>
          <a:prstGeom prst="rect">
            <a:avLst/>
          </a:prstGeom>
          <a:ln w="0">
            <a:noFill/>
          </a:ln>
        </p:spPr>
      </p:pic>
      <p:pic>
        <p:nvPicPr>
          <p:cNvPr id="768" name="Рисунок 1"/>
          <p:cNvPicPr/>
          <p:nvPr/>
        </p:nvPicPr>
        <p:blipFill>
          <a:blip r:embed="rId3"/>
          <a:stretch/>
        </p:blipFill>
        <p:spPr bwMode="auto">
          <a:xfrm>
            <a:off x="3249000" y="2480400"/>
            <a:ext cx="2073600" cy="1747440"/>
          </a:xfrm>
          <a:prstGeom prst="rect">
            <a:avLst/>
          </a:prstGeom>
          <a:ln w="0">
            <a:noFill/>
          </a:ln>
        </p:spPr>
      </p:pic>
      <p:sp>
        <p:nvSpPr>
          <p:cNvPr id="769" name="AutoShape 1"/>
          <p:cNvSpPr/>
          <p:nvPr/>
        </p:nvSpPr>
        <p:spPr bwMode="auto">
          <a:xfrm>
            <a:off x="246600" y="86760"/>
            <a:ext cx="8595360" cy="46188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358DC1"/>
          </a:solidFill>
          <a:ln w="9360">
            <a:solidFill>
              <a:srgbClr val="3465A4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8840" tIns="39600" rIns="78840" bIns="39600" anchor="t">
            <a:noAutofit/>
          </a:bodyPr>
          <a:lstStyle/>
          <a:p>
            <a:pPr algn="ctr">
              <a:lnSpc>
                <a:spcPct val="100000"/>
              </a:lnSpc>
              <a:buNone/>
              <a:defRPr/>
            </a:pPr>
            <a:r>
              <a:rPr lang="ru-RU" sz="2300" b="1" strike="noStrike" spc="-1">
                <a:solidFill>
                  <a:srgbClr val="FFFFFF"/>
                </a:solidFill>
                <a:latin typeface="Arial"/>
                <a:ea typeface="DejaVu Sans"/>
              </a:rPr>
              <a:t>Планируемые мероприятия</a:t>
            </a:r>
            <a:endParaRPr lang="ru-RU" sz="2300" b="0" strike="noStrike" spc="-1">
              <a:latin typeface="Arial"/>
            </a:endParaRPr>
          </a:p>
        </p:txBody>
      </p:sp>
      <p:sp>
        <p:nvSpPr>
          <p:cNvPr id="770" name="Freeform 2"/>
          <p:cNvSpPr/>
          <p:nvPr/>
        </p:nvSpPr>
        <p:spPr bwMode="auto">
          <a:xfrm>
            <a:off x="246600" y="604800"/>
            <a:ext cx="8595360" cy="4536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579D1C"/>
          </a:solidFill>
          <a:ln w="9360">
            <a:solidFill>
              <a:srgbClr val="579D1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71" name="CustomShape 37"/>
          <p:cNvSpPr/>
          <p:nvPr/>
        </p:nvSpPr>
        <p:spPr bwMode="auto">
          <a:xfrm>
            <a:off x="8712360" y="4731840"/>
            <a:ext cx="431280" cy="3596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2720" tIns="47160" rIns="72720" bIns="36360" anchor="t">
            <a:noAutofit/>
          </a:bodyPr>
          <a:lstStyle/>
          <a:p>
            <a:pPr>
              <a:lnSpc>
                <a:spcPct val="100000"/>
              </a:lnSpc>
              <a:buNone/>
              <a:defRPr/>
            </a:pPr>
            <a:r>
              <a:rPr lang="ru-RU" sz="1200" b="0" strike="noStrike" spc="-1">
                <a:solidFill>
                  <a:srgbClr val="000000"/>
                </a:solidFill>
                <a:latin typeface="Arial"/>
                <a:ea typeface="Arial"/>
              </a:rPr>
              <a:t>36</a:t>
            </a:r>
            <a:endParaRPr lang="ru-RU" sz="1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772" name="Table 4"/>
          <p:cNvGraphicFramePr>
            <a:graphicFrameLocks/>
          </p:cNvGraphicFramePr>
          <p:nvPr/>
        </p:nvGraphicFramePr>
        <p:xfrm>
          <a:off x="467640" y="965867"/>
          <a:ext cx="8004599" cy="3330830"/>
        </p:xfrm>
        <a:graphic>
          <a:graphicData uri="http://schemas.openxmlformats.org/drawingml/2006/table">
            <a:tbl>
              <a:tblPr/>
              <a:tblGrid>
                <a:gridCol w="5940000"/>
                <a:gridCol w="1091520"/>
                <a:gridCol w="960840"/>
              </a:tblGrid>
              <a:tr h="67438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Arial"/>
                          <a:ea typeface="Arial Unicode MS"/>
                        </a:rPr>
                        <a:t>Перечень проектов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>
                    <a:lnL w="12240" algn="ctr">
                      <a:solidFill>
                        <a:srgbClr val="000000"/>
                      </a:solidFill>
                    </a:lnL>
                    <a:lnR w="12240" algn="ctr">
                      <a:solidFill>
                        <a:srgbClr val="000000"/>
                      </a:solidFill>
                    </a:lnR>
                    <a:lnT w="12240" algn="ctr">
                      <a:solidFill>
                        <a:srgbClr val="000000"/>
                      </a:solidFill>
                    </a:lnT>
                    <a:lnB w="1224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Arial"/>
                          <a:ea typeface="Arial Unicode MS"/>
                        </a:rPr>
                        <a:t>Период реализации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91080" marR="91080">
                    <a:lnL w="12240" algn="ctr">
                      <a:solidFill>
                        <a:srgbClr val="000000"/>
                      </a:solidFill>
                    </a:lnL>
                    <a:lnR w="12240" algn="ctr">
                      <a:solidFill>
                        <a:srgbClr val="000000"/>
                      </a:solidFill>
                    </a:lnR>
                    <a:lnT w="12240" algn="ctr">
                      <a:solidFill>
                        <a:srgbClr val="000000"/>
                      </a:solidFill>
                    </a:lnT>
                    <a:lnB w="1224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Arial"/>
                          <a:ea typeface="Arial Unicode MS"/>
                        </a:rPr>
                        <a:t>Млн.руб.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91080" marR="91080">
                    <a:lnL w="12240" algn="ctr">
                      <a:solidFill>
                        <a:srgbClr val="000000"/>
                      </a:solidFill>
                    </a:lnL>
                    <a:lnR w="12240" algn="ctr">
                      <a:solidFill>
                        <a:srgbClr val="000000"/>
                      </a:solidFill>
                    </a:lnR>
                    <a:lnT w="12240" algn="ctr">
                      <a:solidFill>
                        <a:srgbClr val="000000"/>
                      </a:solidFill>
                    </a:lnT>
                    <a:lnB w="12240" algn="ctr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66727"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  <a:defRPr/>
                      </a:pPr>
                      <a:r>
                        <a:rPr lang="ru-RU" sz="1200" b="1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Благоустройство общественной территории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>
                    <a:lnL w="12240" algn="ctr">
                      <a:solidFill>
                        <a:srgbClr val="000000"/>
                      </a:solidFill>
                    </a:lnL>
                    <a:lnR w="12240" algn="ctr">
                      <a:solidFill>
                        <a:srgbClr val="000000"/>
                      </a:solidFill>
                    </a:lnR>
                    <a:lnT w="12240" algn="ctr">
                      <a:solidFill>
                        <a:srgbClr val="000000"/>
                      </a:solidFill>
                    </a:lnT>
                    <a:lnB w="12240" algn="ctr">
                      <a:solidFill>
                        <a:srgbClr val="000000"/>
                      </a:solidFill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</a:tr>
              <a:tr h="36102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  <a:defRPr/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 МКОУ «Першинская СОШ» ( ограждение) 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>
                    <a:lnL w="12240" algn="ctr">
                      <a:solidFill>
                        <a:srgbClr val="000000"/>
                      </a:solidFill>
                    </a:lnL>
                    <a:lnR w="12240" algn="ctr">
                      <a:solidFill>
                        <a:srgbClr val="000000"/>
                      </a:solidFill>
                    </a:lnR>
                    <a:lnT w="12240" algn="ctr">
                      <a:solidFill>
                        <a:srgbClr val="000000"/>
                      </a:solidFill>
                    </a:lnT>
                    <a:lnB w="1224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  <a:defRPr/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2024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>
                    <a:lnL w="12240" algn="ctr">
                      <a:solidFill>
                        <a:srgbClr val="000000"/>
                      </a:solidFill>
                    </a:lnL>
                    <a:lnR w="12240" algn="ctr">
                      <a:solidFill>
                        <a:srgbClr val="000000"/>
                      </a:solidFill>
                    </a:lnR>
                    <a:lnT w="12240" algn="ctr">
                      <a:solidFill>
                        <a:srgbClr val="000000"/>
                      </a:solidFill>
                    </a:lnT>
                    <a:lnB w="1224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1,414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>
                    <a:lnL w="12240" algn="ctr">
                      <a:solidFill>
                        <a:srgbClr val="000000"/>
                      </a:solidFill>
                    </a:lnL>
                    <a:lnR w="12240" algn="ctr">
                      <a:solidFill>
                        <a:srgbClr val="000000"/>
                      </a:solidFill>
                    </a:lnR>
                    <a:lnT w="12240" algn="ctr">
                      <a:solidFill>
                        <a:srgbClr val="000000"/>
                      </a:solidFill>
                    </a:lnT>
                    <a:lnB w="12240" algn="ctr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9674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  <a:defRPr/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МКОУ «Белозерская СОШ им. Коробейникова», МБОУ «Памятинская СОШ», </a:t>
                      </a:r>
                      <a:r>
                        <a:rPr/>
                        <a:t/>
                      </a:r>
                      <a:br>
                        <a:rPr/>
                      </a:b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Памятинский детский сад – филиал МБОУ «Памятинская СОШ», «Першинский детский сад» – филиал МКОУ «Першинская СОШ», «Светлодольский детский сад – филиал МКОУ «Светлодольская СОШ», МКОУ «Ягоднинская СОШ </a:t>
                      </a:r>
                      <a:br>
                        <a:rPr lang="ru-RU" sz="12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</a:b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им. В.М. Петрякова» (асфальтирование) 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>
                    <a:lnL w="12240" algn="ctr">
                      <a:solidFill>
                        <a:srgbClr val="000000"/>
                      </a:solidFill>
                    </a:lnL>
                    <a:lnR w="12240" algn="ctr">
                      <a:solidFill>
                        <a:srgbClr val="000000"/>
                      </a:solidFill>
                    </a:lnR>
                    <a:lnT w="12240" algn="ctr">
                      <a:solidFill>
                        <a:srgbClr val="000000"/>
                      </a:solidFill>
                    </a:lnT>
                    <a:lnB w="1224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2025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>
                    <a:lnL w="12240" algn="ctr">
                      <a:solidFill>
                        <a:srgbClr val="000000"/>
                      </a:solidFill>
                    </a:lnL>
                    <a:lnR w="12240" algn="ctr">
                      <a:solidFill>
                        <a:srgbClr val="000000"/>
                      </a:solidFill>
                    </a:lnR>
                    <a:lnT w="12240" algn="ctr">
                      <a:solidFill>
                        <a:srgbClr val="000000"/>
                      </a:solidFill>
                    </a:lnT>
                    <a:lnB w="1224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Nunito"/>
                          <a:ea typeface="Arial"/>
                        </a:rPr>
                        <a:t>4,268 </a:t>
                      </a:r>
                      <a:endParaRPr lang="ru-RU" sz="12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endParaRPr lang="ru-RU" sz="12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endParaRPr lang="ru-RU" sz="1200" b="0" strike="noStrike" spc="-1">
                        <a:latin typeface="Arial"/>
                      </a:endParaRPr>
                    </a:p>
                  </a:txBody>
                  <a:tcPr>
                    <a:lnL w="12240" algn="ctr">
                      <a:solidFill>
                        <a:srgbClr val="000000"/>
                      </a:solidFill>
                    </a:lnL>
                    <a:lnR w="12240" algn="ctr">
                      <a:solidFill>
                        <a:srgbClr val="000000"/>
                      </a:solidFill>
                    </a:lnR>
                    <a:lnT w="12240" algn="ctr">
                      <a:solidFill>
                        <a:srgbClr val="000000"/>
                      </a:solidFill>
                    </a:lnT>
                    <a:lnB w="12240" algn="ctr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3694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МБОУ «Памятинская СОШ» (ограждение) 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>
                    <a:lnL w="12240" algn="ctr">
                      <a:solidFill>
                        <a:srgbClr val="000000"/>
                      </a:solidFill>
                    </a:lnL>
                    <a:lnR w="12240" algn="ctr">
                      <a:solidFill>
                        <a:srgbClr val="000000"/>
                      </a:solidFill>
                    </a:lnR>
                    <a:lnT w="12240" algn="ctr">
                      <a:solidFill>
                        <a:srgbClr val="000000"/>
                      </a:solidFill>
                    </a:lnT>
                    <a:lnB w="1224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  <a:defRPr/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2024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>
                    <a:lnL w="12240" algn="ctr">
                      <a:solidFill>
                        <a:srgbClr val="000000"/>
                      </a:solidFill>
                    </a:lnL>
                    <a:lnR w="12240" algn="ctr">
                      <a:solidFill>
                        <a:srgbClr val="000000"/>
                      </a:solidFill>
                    </a:lnR>
                    <a:lnT w="12240" algn="ctr">
                      <a:solidFill>
                        <a:srgbClr val="000000"/>
                      </a:solidFill>
                    </a:lnT>
                    <a:lnB w="1224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0,499</a:t>
                      </a:r>
                      <a:endParaRPr lang="ru-RU" sz="12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endParaRPr lang="ru-RU" sz="1200" b="0" strike="noStrike" spc="-1">
                        <a:latin typeface="Arial"/>
                      </a:endParaRPr>
                    </a:p>
                  </a:txBody>
                  <a:tcPr>
                    <a:lnL w="12240" algn="ctr">
                      <a:solidFill>
                        <a:srgbClr val="000000"/>
                      </a:solidFill>
                    </a:lnL>
                    <a:lnR w="12240" algn="ctr">
                      <a:solidFill>
                        <a:srgbClr val="000000"/>
                      </a:solidFill>
                    </a:lnR>
                    <a:lnT w="12240" algn="ctr">
                      <a:solidFill>
                        <a:srgbClr val="000000"/>
                      </a:solidFill>
                    </a:lnT>
                    <a:lnB w="12240" algn="ctr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54582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МКОУ «Белозерская СОШ им Коробейникова» (ограждение) </a:t>
                      </a:r>
                      <a:endParaRPr lang="ru-RU" sz="1200" b="0" strike="noStrike" spc="0">
                        <a:solidFill>
                          <a:srgbClr val="000000"/>
                        </a:solidFill>
                        <a:latin typeface="Arial"/>
                        <a:ea typeface="Arial"/>
                      </a:endParaRPr>
                    </a:p>
                  </a:txBody>
                  <a:tcPr>
                    <a:lnL w="12240" algn="ctr">
                      <a:solidFill>
                        <a:srgbClr val="000000"/>
                      </a:solidFill>
                    </a:lnL>
                    <a:lnR w="12240" algn="ctr">
                      <a:solidFill>
                        <a:srgbClr val="000000"/>
                      </a:solidFill>
                    </a:lnR>
                    <a:lnT w="12240" algn="ctr">
                      <a:solidFill>
                        <a:srgbClr val="000000"/>
                      </a:solidFill>
                    </a:lnT>
                    <a:lnB w="1224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2025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>
                    <a:lnL w="12240" algn="ctr">
                      <a:solidFill>
                        <a:srgbClr val="000000"/>
                      </a:solidFill>
                    </a:lnL>
                    <a:lnR w="12240" algn="ctr">
                      <a:solidFill>
                        <a:srgbClr val="000000"/>
                      </a:solidFill>
                    </a:lnR>
                    <a:lnT w="12240" algn="ctr">
                      <a:solidFill>
                        <a:srgbClr val="000000"/>
                      </a:solidFill>
                    </a:lnT>
                    <a:lnB w="1224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0,849</a:t>
                      </a: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Arial"/>
                          <a:ea typeface="Arial Unicode MS"/>
                        </a:rPr>
                        <a:t> 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>
                    <a:lnL w="12240" algn="ctr">
                      <a:solidFill>
                        <a:srgbClr val="000000"/>
                      </a:solidFill>
                    </a:lnL>
                    <a:lnR w="12240" algn="ctr">
                      <a:solidFill>
                        <a:srgbClr val="000000"/>
                      </a:solidFill>
                    </a:lnR>
                    <a:lnT w="12240" algn="ctr">
                      <a:solidFill>
                        <a:srgbClr val="000000"/>
                      </a:solidFill>
                    </a:lnT>
                    <a:lnB w="12240" algn="ctr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773" name="AutoShape 1"/>
          <p:cNvSpPr/>
          <p:nvPr/>
        </p:nvSpPr>
        <p:spPr bwMode="auto">
          <a:xfrm>
            <a:off x="246600" y="86760"/>
            <a:ext cx="8595360" cy="46188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358DC1"/>
          </a:solidFill>
          <a:ln w="9360">
            <a:solidFill>
              <a:srgbClr val="3465A4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8840" tIns="39600" rIns="78840" bIns="39600" anchor="t">
            <a:noAutofit/>
          </a:bodyPr>
          <a:lstStyle/>
          <a:p>
            <a:pPr algn="ctr">
              <a:lnSpc>
                <a:spcPct val="100000"/>
              </a:lnSpc>
              <a:buNone/>
              <a:defRPr/>
            </a:pPr>
            <a:r>
              <a:rPr lang="ru-RU" sz="2300" b="1" strike="noStrike" spc="-1">
                <a:solidFill>
                  <a:srgbClr val="FFFFFF"/>
                </a:solidFill>
                <a:latin typeface="Arial"/>
                <a:ea typeface="DejaVu Sans"/>
              </a:rPr>
              <a:t>Планируемые мероприятия</a:t>
            </a:r>
            <a:endParaRPr lang="ru-RU" sz="2300" b="0" strike="noStrike" spc="-1">
              <a:latin typeface="Arial"/>
            </a:endParaRPr>
          </a:p>
        </p:txBody>
      </p:sp>
      <p:sp>
        <p:nvSpPr>
          <p:cNvPr id="774" name="Freeform 2"/>
          <p:cNvSpPr/>
          <p:nvPr/>
        </p:nvSpPr>
        <p:spPr bwMode="auto">
          <a:xfrm>
            <a:off x="246600" y="604800"/>
            <a:ext cx="8595360" cy="4536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579D1C"/>
          </a:solidFill>
          <a:ln w="9360">
            <a:solidFill>
              <a:srgbClr val="579D1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75" name="CustomShape 38"/>
          <p:cNvSpPr/>
          <p:nvPr/>
        </p:nvSpPr>
        <p:spPr bwMode="auto">
          <a:xfrm>
            <a:off x="8712360" y="4731840"/>
            <a:ext cx="431280" cy="3596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2720" tIns="47160" rIns="72720" bIns="36360" anchor="t">
            <a:noAutofit/>
          </a:bodyPr>
          <a:lstStyle/>
          <a:p>
            <a:pPr>
              <a:lnSpc>
                <a:spcPct val="100000"/>
              </a:lnSpc>
              <a:buNone/>
              <a:defRPr/>
            </a:pPr>
            <a:r>
              <a:rPr lang="ru-RU" sz="1200" b="0" strike="noStrike" spc="-1">
                <a:solidFill>
                  <a:srgbClr val="000000"/>
                </a:solidFill>
                <a:latin typeface="Arial"/>
                <a:ea typeface="Arial"/>
              </a:rPr>
              <a:t>37</a:t>
            </a:r>
            <a:endParaRPr lang="ru-RU" sz="1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776" name="Table 4"/>
          <p:cNvGraphicFramePr>
            <a:graphicFrameLocks/>
          </p:cNvGraphicFramePr>
          <p:nvPr/>
        </p:nvGraphicFramePr>
        <p:xfrm>
          <a:off x="396000" y="1395561"/>
          <a:ext cx="8297638" cy="3533153"/>
        </p:xfrm>
        <a:graphic>
          <a:graphicData uri="http://schemas.openxmlformats.org/drawingml/2006/table">
            <a:tbl>
              <a:tblPr/>
              <a:tblGrid>
                <a:gridCol w="3513893"/>
                <a:gridCol w="1734013"/>
                <a:gridCol w="1149967"/>
                <a:gridCol w="1006453"/>
                <a:gridCol w="881431"/>
              </a:tblGrid>
              <a:tr h="37838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Arial"/>
                          <a:ea typeface="Arial Unicode MS"/>
                        </a:rPr>
                        <a:t>Наименование объекта, улицы</a:t>
                      </a:r>
                      <a:endParaRPr sz="1100" b="0" strike="noStrike" spc="-1">
                        <a:latin typeface="Arial"/>
                      </a:endParaRPr>
                    </a:p>
                  </a:txBody>
                  <a:tcPr marL="41760" marR="41760" marT="0" marB="0">
                    <a:lnL w="12240" algn="ctr">
                      <a:solidFill>
                        <a:srgbClr val="000000"/>
                      </a:solidFill>
                    </a:lnL>
                    <a:lnR w="12240" algn="ctr">
                      <a:solidFill>
                        <a:srgbClr val="000000"/>
                      </a:solidFill>
                    </a:lnR>
                    <a:lnT w="12240" algn="ctr">
                      <a:solidFill>
                        <a:srgbClr val="000000"/>
                      </a:solidFill>
                    </a:lnT>
                    <a:lnB w="1224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Arial"/>
                          <a:ea typeface="Arial Unicode MS"/>
                        </a:rPr>
                        <a:t>Вид работ </a:t>
                      </a:r>
                      <a:endParaRPr sz="1100" b="0" strike="noStrike" spc="-1">
                        <a:latin typeface="Arial"/>
                      </a:endParaRPr>
                    </a:p>
                  </a:txBody>
                  <a:tcPr marL="41760" marR="41760" marT="0" marB="0">
                    <a:lnL w="12240" algn="ctr">
                      <a:solidFill>
                        <a:srgbClr val="000000"/>
                      </a:solidFill>
                    </a:lnL>
                    <a:lnR w="12240" algn="ctr">
                      <a:solidFill>
                        <a:srgbClr val="000000"/>
                      </a:solidFill>
                    </a:lnR>
                    <a:lnT w="12240" algn="ctr">
                      <a:solidFill>
                        <a:srgbClr val="000000"/>
                      </a:solidFill>
                    </a:lnT>
                    <a:lnB w="1224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Arial"/>
                          <a:ea typeface="Arial Unicode MS"/>
                        </a:rPr>
                        <a:t>Объем работ (км/м2)</a:t>
                      </a:r>
                      <a:endParaRPr sz="1100" b="0" strike="noStrike" spc="-1">
                        <a:latin typeface="Arial"/>
                      </a:endParaRPr>
                    </a:p>
                  </a:txBody>
                  <a:tcPr marL="41760" marR="41760" marT="0" marB="0">
                    <a:lnL w="12240" algn="ctr">
                      <a:solidFill>
                        <a:srgbClr val="000000"/>
                      </a:solidFill>
                    </a:lnL>
                    <a:lnR w="12240" algn="ctr">
                      <a:solidFill>
                        <a:srgbClr val="000000"/>
                      </a:solidFill>
                    </a:lnR>
                    <a:lnT w="12240" algn="ctr">
                      <a:solidFill>
                        <a:srgbClr val="000000"/>
                      </a:solidFill>
                    </a:lnT>
                    <a:lnB w="1224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Arial"/>
                          <a:ea typeface="Arial Unicode MS"/>
                        </a:rPr>
                        <a:t>Период реализации</a:t>
                      </a:r>
                      <a:endParaRPr sz="1100" b="0" strike="noStrike" spc="-1">
                        <a:latin typeface="Arial"/>
                      </a:endParaRPr>
                    </a:p>
                  </a:txBody>
                  <a:tcPr marL="41760" marR="41760" marT="0" marB="0">
                    <a:lnL w="12240" algn="ctr">
                      <a:solidFill>
                        <a:srgbClr val="000000"/>
                      </a:solidFill>
                    </a:lnL>
                    <a:lnR w="12240" algn="ctr">
                      <a:solidFill>
                        <a:srgbClr val="000000"/>
                      </a:solidFill>
                    </a:lnR>
                    <a:lnT w="12240" algn="ctr">
                      <a:solidFill>
                        <a:srgbClr val="000000"/>
                      </a:solidFill>
                    </a:lnT>
                    <a:lnB w="1224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Млн. руб.</a:t>
                      </a:r>
                      <a:endParaRPr sz="1100" b="0" strike="noStrike" spc="-1">
                        <a:latin typeface="Arial"/>
                      </a:endParaRPr>
                    </a:p>
                  </a:txBody>
                  <a:tcPr marL="41760" marR="41760" marT="0" marB="0">
                    <a:lnL w="12240" algn="ctr">
                      <a:solidFill>
                        <a:srgbClr val="000000"/>
                      </a:solidFill>
                    </a:lnL>
                    <a:lnR w="12240" algn="ctr">
                      <a:solidFill>
                        <a:srgbClr val="000000"/>
                      </a:solidFill>
                    </a:lnR>
                    <a:lnT w="12240" algn="ctr">
                      <a:solidFill>
                        <a:srgbClr val="000000"/>
                      </a:solidFill>
                    </a:lnT>
                    <a:lnB w="12240" algn="ctr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58395">
                <a:tc gridSpan="5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  <a:defRPr/>
                      </a:pPr>
                      <a:r>
                        <a:rPr lang="ru-RU" sz="12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Государственная программа Курганской области «Развитие автомобильных дорог»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41760" marR="41760" marT="0" marB="0">
                    <a:lnL w="12240" algn="ctr">
                      <a:solidFill>
                        <a:srgbClr val="000000"/>
                      </a:solidFill>
                    </a:lnL>
                    <a:lnR w="12240" algn="ctr">
                      <a:solidFill>
                        <a:srgbClr val="000000"/>
                      </a:solidFill>
                    </a:lnR>
                    <a:lnT w="12240" algn="ctr">
                      <a:solidFill>
                        <a:srgbClr val="000000"/>
                      </a:solidFill>
                    </a:lnT>
                    <a:lnB w="12240" algn="ctr">
                      <a:solidFill>
                        <a:srgbClr val="000000"/>
                      </a:solidFill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</a:tr>
              <a:tr h="14479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  <a:defRPr/>
                      </a:pPr>
                      <a:r>
                        <a:rPr lang="ru-RU" sz="1100" b="0" strike="noStrike" spc="-1">
                          <a:latin typeface="Arial"/>
                        </a:rPr>
                        <a:t>Оплата выполненных в 2024 году работ:</a:t>
                      </a:r>
                    </a:p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  <a:defRPr/>
                      </a:pPr>
                      <a:r>
                        <a:rPr lang="ru-RU" sz="1100" b="0" strike="noStrike" spc="-1">
                          <a:latin typeface="Arial"/>
                        </a:rPr>
                        <a:t>- Ремонт дороги  ул. Правительственная, ул. Молодежная в д. Ягодная Белозерского муниципального округа</a:t>
                      </a:r>
                      <a:endParaRPr lang="ru-RU" sz="1100" b="0" strike="noStrike" spc="0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  <a:defRPr/>
                      </a:pPr>
                      <a:r>
                        <a:rPr lang="ru-RU" sz="1100" b="0" strike="noStrike" spc="0">
                          <a:latin typeface="Arial"/>
                        </a:rPr>
                        <a:t>- Ремонт дороги ул. Мира в с. Чимеево Белозерского муниципального округа</a:t>
                      </a:r>
                    </a:p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  <a:defRPr/>
                      </a:pPr>
                      <a:r>
                        <a:rPr lang="ru-RU" sz="1100" b="0" strike="noStrike" spc="-1">
                          <a:latin typeface="Arial"/>
                        </a:rPr>
                        <a:t>- Ремонт дороги ул. Большая в д.Тюменцева Белозерского муниципального округа</a:t>
                      </a:r>
                    </a:p>
                  </a:txBody>
                  <a:tcPr marL="41760" marR="41760" marT="0" marB="0">
                    <a:lnL w="12240" algn="ctr">
                      <a:solidFill>
                        <a:srgbClr val="000000"/>
                      </a:solidFill>
                    </a:lnL>
                    <a:lnR w="12240" algn="ctr">
                      <a:solidFill>
                        <a:srgbClr val="000000"/>
                      </a:solidFill>
                    </a:lnR>
                    <a:lnT w="12240" algn="ctr">
                      <a:solidFill>
                        <a:srgbClr val="000000"/>
                      </a:solidFill>
                    </a:lnT>
                    <a:lnB w="1224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  <a:defRPr/>
                      </a:pPr>
                      <a:endParaRPr lang="ru-RU" sz="1100" b="0" strike="noStrike" spc="0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  <a:defRPr/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устройство щебеночного покрытия</a:t>
                      </a:r>
                      <a:endParaRPr lang="ru-RU" sz="1100" b="0" strike="noStrike" spc="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  <a:defRPr/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устройство щебеночного покрытия</a:t>
                      </a:r>
                      <a:endParaRPr lang="ru-RU" sz="11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  <a:defRPr/>
                      </a:pPr>
                      <a:endParaRPr lang="ru-RU" sz="11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  <a:defRPr/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устройство щебеночного покрытия</a:t>
                      </a:r>
                      <a:endParaRPr lang="ru-RU" sz="1100" b="0" strike="noStrike" spc="-1">
                        <a:latin typeface="Arial"/>
                      </a:endParaRPr>
                    </a:p>
                  </a:txBody>
                  <a:tcPr marL="41760" marR="41760" marT="0" marB="0">
                    <a:lnL w="12240" algn="ctr">
                      <a:solidFill>
                        <a:srgbClr val="000000"/>
                      </a:solidFill>
                    </a:lnL>
                    <a:lnR w="12240" algn="ctr">
                      <a:solidFill>
                        <a:srgbClr val="000000"/>
                      </a:solidFill>
                    </a:lnR>
                    <a:lnT w="12240" algn="ctr">
                      <a:solidFill>
                        <a:srgbClr val="000000"/>
                      </a:solidFill>
                    </a:lnT>
                    <a:lnB w="1224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endParaRPr sz="1100" b="0" strike="noStrike" spc="0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100" b="0" strike="noStrike" spc="0">
                          <a:latin typeface="Arial"/>
                          <a:ea typeface="DejaVu Sans"/>
                        </a:rPr>
                        <a:t>-</a:t>
                      </a: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endParaRPr sz="600" b="0" strike="noStrike" spc="0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endParaRPr sz="600" b="0" strike="noStrike" spc="0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endParaRPr sz="600" b="0" strike="noStrike" spc="0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endParaRPr sz="200" b="0" strike="noStrike" spc="0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100" b="0" strike="noStrike" spc="-1">
                          <a:latin typeface="Arial"/>
                          <a:ea typeface="DejaVu Sans"/>
                        </a:rPr>
                        <a:t>-</a:t>
                      </a:r>
                      <a:endParaRPr lang="ru-RU" sz="1100" b="0" strike="noStrike" spc="0">
                        <a:latin typeface="Arial"/>
                        <a:ea typeface="DejaVu Sans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endParaRPr sz="600" b="0" strike="noStrike" spc="0">
                        <a:latin typeface="Arial"/>
                        <a:ea typeface="DejaVu Sans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endParaRPr sz="600" b="0" i="0" u="none" strike="noStrike" cap="none" spc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100" b="0" i="0" u="none" strike="noStrike" cap="none" spc="0">
                          <a:solidFill>
                            <a:srgbClr val="000000"/>
                          </a:solidFill>
                          <a:latin typeface="Arial"/>
                          <a:ea typeface="DejaVu Sans"/>
                          <a:cs typeface="Arial"/>
                        </a:rPr>
                        <a:t>-</a:t>
                      </a:r>
                      <a:endParaRPr lang="ru-RU" sz="1100" b="0" i="0" u="none" strike="noStrike" cap="none" spc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endParaRPr lang="ru-RU" sz="1100" b="0" strike="noStrike" spc="0">
                        <a:latin typeface="Arial"/>
                      </a:endParaRPr>
                    </a:p>
                  </a:txBody>
                  <a:tcPr marL="41760" marR="41760" marT="0" marB="0">
                    <a:lnL w="12240" algn="ctr">
                      <a:solidFill>
                        <a:srgbClr val="000000"/>
                      </a:solidFill>
                    </a:lnL>
                    <a:lnR w="12240" algn="ctr">
                      <a:solidFill>
                        <a:srgbClr val="000000"/>
                      </a:solidFill>
                    </a:lnR>
                    <a:lnT w="12240" algn="ctr">
                      <a:solidFill>
                        <a:srgbClr val="000000"/>
                      </a:solidFill>
                    </a:lnT>
                    <a:lnB w="1224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endParaRPr sz="1400" b="0" strike="noStrike" spc="0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2024</a:t>
                      </a:r>
                      <a:endParaRPr lang="ru-RU" sz="1100" b="0" strike="noStrike" spc="0">
                        <a:solidFill>
                          <a:srgbClr val="000000"/>
                        </a:solidFill>
                        <a:latin typeface="Arial"/>
                        <a:ea typeface="DejaVu Sans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endParaRPr sz="6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endParaRPr sz="600" b="0" strike="noStrike" spc="0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endParaRPr sz="200" b="0" strike="noStrike" spc="0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endParaRPr sz="200" b="0" strike="noStrike" spc="0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endParaRPr sz="200" b="0" strike="noStrike" spc="0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endParaRPr sz="200" b="0" strike="noStrike" spc="0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2024</a:t>
                      </a:r>
                      <a:endParaRPr lang="ru-RU" sz="11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endParaRPr sz="6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endParaRPr sz="200" b="0" strike="noStrike" spc="0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endParaRPr sz="200" b="0" strike="noStrike" spc="0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endParaRPr sz="200" b="0" strike="noStrike" spc="0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2024</a:t>
                      </a:r>
                      <a:endParaRPr lang="ru-RU" sz="1100" b="0" strike="noStrike" spc="-1">
                        <a:latin typeface="Arial"/>
                      </a:endParaRPr>
                    </a:p>
                  </a:txBody>
                  <a:tcPr marL="41760" marR="41760" marT="0" marB="0">
                    <a:lnL w="12240" algn="ctr">
                      <a:solidFill>
                        <a:srgbClr val="000000"/>
                      </a:solidFill>
                    </a:lnL>
                    <a:lnR w="12240" algn="ctr">
                      <a:solidFill>
                        <a:srgbClr val="000000"/>
                      </a:solidFill>
                    </a:lnR>
                    <a:lnT w="12240" algn="ctr">
                      <a:solidFill>
                        <a:srgbClr val="000000"/>
                      </a:solidFill>
                    </a:lnT>
                    <a:lnB w="1224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endParaRPr sz="1400" b="0" strike="noStrike" spc="0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1,82</a:t>
                      </a:r>
                      <a:endParaRPr lang="ru-RU" sz="1100" b="0" strike="noStrike" spc="0">
                        <a:solidFill>
                          <a:srgbClr val="000000"/>
                        </a:solidFill>
                        <a:latin typeface="Arial"/>
                        <a:ea typeface="DejaVu Sans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endParaRPr sz="6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endParaRPr sz="200" b="0" strike="noStrike" spc="0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endParaRPr sz="200" b="0" strike="noStrike" spc="0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endParaRPr sz="200" b="0" strike="noStrike" spc="0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endParaRPr sz="200" b="0" strike="noStrike" spc="0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endParaRPr sz="200" b="0" strike="noStrike" spc="0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endParaRPr sz="300" b="0" strike="noStrike" spc="0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8,87</a:t>
                      </a:r>
                      <a:endParaRPr lang="ru-RU" sz="11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endParaRPr sz="1100" b="0" strike="noStrike" spc="0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endParaRPr sz="200" b="0" strike="noStrike" spc="0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8,0</a:t>
                      </a:r>
                      <a:endParaRPr lang="ru-RU" sz="1100" b="0" strike="noStrike" spc="-1">
                        <a:latin typeface="Arial"/>
                      </a:endParaRPr>
                    </a:p>
                  </a:txBody>
                  <a:tcPr marL="41760" marR="41760" marT="0" marB="0">
                    <a:lnL w="12240" algn="ctr">
                      <a:solidFill>
                        <a:srgbClr val="000000"/>
                      </a:solidFill>
                    </a:lnL>
                    <a:lnR w="12240" algn="ctr">
                      <a:solidFill>
                        <a:srgbClr val="000000"/>
                      </a:solidFill>
                    </a:lnR>
                    <a:lnT w="12240" algn="ctr">
                      <a:solidFill>
                        <a:srgbClr val="000000"/>
                      </a:solidFill>
                    </a:lnT>
                    <a:lnB w="12240" algn="ctr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9042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  <a:defRPr/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ул. Труда от № 2 до д № 20  д. Корюкина</a:t>
                      </a:r>
                      <a:endParaRPr lang="ru-RU" sz="1100" b="0" strike="noStrike" spc="-1">
                        <a:latin typeface="Arial"/>
                      </a:endParaRPr>
                    </a:p>
                  </a:txBody>
                  <a:tcPr marL="41760" marR="41760" marT="0" marB="0">
                    <a:lnL w="12240" algn="ctr">
                      <a:solidFill>
                        <a:srgbClr val="000000"/>
                      </a:solidFill>
                    </a:lnL>
                    <a:lnR w="12240" algn="ctr">
                      <a:solidFill>
                        <a:srgbClr val="000000"/>
                      </a:solidFill>
                    </a:lnR>
                    <a:lnT w="12240" algn="ctr">
                      <a:solidFill>
                        <a:srgbClr val="000000"/>
                      </a:solidFill>
                    </a:lnT>
                    <a:lnB w="1224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  <a:defRPr/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ремонт  асфальтобетонного   покрытия</a:t>
                      </a:r>
                      <a:endParaRPr lang="ru-RU" sz="1100" b="0" strike="noStrike" spc="-1">
                        <a:latin typeface="Arial"/>
                      </a:endParaRPr>
                    </a:p>
                  </a:txBody>
                  <a:tcPr marL="41760" marR="41760" marT="0" marB="0">
                    <a:lnL w="12240" algn="ctr">
                      <a:solidFill>
                        <a:srgbClr val="000000"/>
                      </a:solidFill>
                    </a:lnL>
                    <a:lnR w="12240" algn="ctr">
                      <a:solidFill>
                        <a:srgbClr val="000000"/>
                      </a:solidFill>
                    </a:lnR>
                    <a:lnT w="12240" algn="ctr">
                      <a:solidFill>
                        <a:srgbClr val="000000"/>
                      </a:solidFill>
                    </a:lnT>
                    <a:lnB w="1224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100" b="0" strike="noStrike" spc="-1">
                          <a:latin typeface="Arial"/>
                        </a:rPr>
                        <a:t>0,29</a:t>
                      </a:r>
                    </a:p>
                  </a:txBody>
                  <a:tcPr marL="41760" marR="41760" marT="0" marB="0">
                    <a:lnL w="12240" algn="ctr">
                      <a:solidFill>
                        <a:srgbClr val="000000"/>
                      </a:solidFill>
                    </a:lnL>
                    <a:lnR w="12240" algn="ctr">
                      <a:solidFill>
                        <a:srgbClr val="000000"/>
                      </a:solidFill>
                    </a:lnR>
                    <a:lnT w="12240" algn="ctr">
                      <a:solidFill>
                        <a:srgbClr val="000000"/>
                      </a:solidFill>
                    </a:lnT>
                    <a:lnB w="1224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100" b="0" strike="noStrike" spc="-1">
                          <a:latin typeface="Arial"/>
                        </a:rPr>
                        <a:t>2025</a:t>
                      </a:r>
                    </a:p>
                  </a:txBody>
                  <a:tcPr marL="41760" marR="41760" marT="0" marB="0">
                    <a:lnL w="12240" algn="ctr">
                      <a:solidFill>
                        <a:srgbClr val="000000"/>
                      </a:solidFill>
                    </a:lnL>
                    <a:lnR w="12240" algn="ctr">
                      <a:solidFill>
                        <a:srgbClr val="000000"/>
                      </a:solidFill>
                    </a:lnR>
                    <a:lnT w="12240" algn="ctr">
                      <a:solidFill>
                        <a:srgbClr val="000000"/>
                      </a:solidFill>
                    </a:lnT>
                    <a:lnB w="1224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100" b="0" strike="noStrike" spc="-1">
                          <a:latin typeface="Arial"/>
                        </a:rPr>
                        <a:t>5,55</a:t>
                      </a:r>
                    </a:p>
                  </a:txBody>
                  <a:tcPr marL="41760" marR="41760" marT="0" marB="0">
                    <a:lnL w="12240" algn="ctr">
                      <a:solidFill>
                        <a:srgbClr val="000000"/>
                      </a:solidFill>
                    </a:lnL>
                    <a:lnR w="12240" algn="ctr">
                      <a:solidFill>
                        <a:srgbClr val="000000"/>
                      </a:solidFill>
                    </a:lnR>
                    <a:lnT w="12240" algn="ctr">
                      <a:solidFill>
                        <a:srgbClr val="000000"/>
                      </a:solidFill>
                    </a:lnT>
                    <a:lnB w="12240" algn="ctr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783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1"/>
                        </a:spcBef>
                        <a:spcAft>
                          <a:spcPts val="601"/>
                        </a:spcAft>
                        <a:buNone/>
                        <a:defRPr/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ул. Малая д. Тюменцева </a:t>
                      </a:r>
                      <a:endParaRPr lang="ru-RU" sz="1100" b="0" strike="noStrike" spc="-1">
                        <a:latin typeface="Arial"/>
                      </a:endParaRPr>
                    </a:p>
                  </a:txBody>
                  <a:tcPr marL="68400" marR="68400" marT="0" marB="0">
                    <a:lnL w="12240" algn="ctr">
                      <a:solidFill>
                        <a:srgbClr val="000000"/>
                      </a:solidFill>
                    </a:lnL>
                    <a:lnR w="12240" algn="ctr">
                      <a:solidFill>
                        <a:srgbClr val="000000"/>
                      </a:solidFill>
                    </a:lnR>
                    <a:lnT w="12240" algn="ctr">
                      <a:solidFill>
                        <a:srgbClr val="000000"/>
                      </a:solidFill>
                    </a:lnT>
                    <a:lnB w="1224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1"/>
                        </a:spcBef>
                        <a:spcAft>
                          <a:spcPts val="601"/>
                        </a:spcAft>
                        <a:buNone/>
                        <a:defRPr/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устройство щебеночного покрытия</a:t>
                      </a:r>
                      <a:endParaRPr lang="ru-RU" sz="1100" b="0" strike="noStrike" spc="-1">
                        <a:latin typeface="Arial"/>
                      </a:endParaRPr>
                    </a:p>
                  </a:txBody>
                  <a:tcPr marL="68400" marR="68400" marT="0" marB="0">
                    <a:lnL w="12240" algn="ctr">
                      <a:solidFill>
                        <a:srgbClr val="000000"/>
                      </a:solidFill>
                    </a:lnL>
                    <a:lnR w="12240" algn="ctr">
                      <a:solidFill>
                        <a:srgbClr val="000000"/>
                      </a:solidFill>
                    </a:lnR>
                    <a:lnT w="12240" algn="ctr">
                      <a:solidFill>
                        <a:srgbClr val="000000"/>
                      </a:solidFill>
                    </a:lnT>
                    <a:lnB w="1224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1"/>
                        </a:spcBef>
                        <a:spcAft>
                          <a:spcPts val="601"/>
                        </a:spcAft>
                        <a:buNone/>
                        <a:defRPr/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0,52</a:t>
                      </a:r>
                      <a:endParaRPr lang="ru-RU" sz="1100" b="0" strike="noStrike" spc="-1">
                        <a:latin typeface="Arial"/>
                      </a:endParaRPr>
                    </a:p>
                  </a:txBody>
                  <a:tcPr marL="68400" marR="68400" marT="0" marB="0">
                    <a:lnL w="12240" algn="ctr">
                      <a:solidFill>
                        <a:srgbClr val="000000"/>
                      </a:solidFill>
                    </a:lnL>
                    <a:lnR w="12240" algn="ctr">
                      <a:solidFill>
                        <a:srgbClr val="000000"/>
                      </a:solidFill>
                    </a:lnR>
                    <a:lnT w="12240" algn="ctr">
                      <a:solidFill>
                        <a:srgbClr val="000000"/>
                      </a:solidFill>
                    </a:lnT>
                    <a:lnB w="1224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1"/>
                        </a:spcBef>
                        <a:spcAft>
                          <a:spcPts val="601"/>
                        </a:spcAft>
                        <a:buNone/>
                        <a:defRPr/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2025</a:t>
                      </a:r>
                      <a:endParaRPr lang="ru-RU" sz="1100" b="0" strike="noStrike" spc="-1">
                        <a:latin typeface="Arial"/>
                      </a:endParaRPr>
                    </a:p>
                  </a:txBody>
                  <a:tcPr marL="68400" marR="68400" marT="0" marB="0">
                    <a:lnL w="12240" algn="ctr">
                      <a:solidFill>
                        <a:srgbClr val="000000"/>
                      </a:solidFill>
                    </a:lnL>
                    <a:lnR w="12240" algn="ctr">
                      <a:solidFill>
                        <a:srgbClr val="000000"/>
                      </a:solidFill>
                    </a:lnR>
                    <a:lnT w="12240" algn="ctr">
                      <a:solidFill>
                        <a:srgbClr val="000000"/>
                      </a:solidFill>
                    </a:lnT>
                    <a:lnB w="1224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2,77</a:t>
                      </a:r>
                      <a:endParaRPr lang="ru-RU" sz="1100" b="0" strike="noStrike" spc="-1">
                        <a:latin typeface="Arial"/>
                      </a:endParaRPr>
                    </a:p>
                  </a:txBody>
                  <a:tcPr marL="61920" marR="61920" marT="0" marB="0">
                    <a:lnL w="12240" algn="ctr">
                      <a:solidFill>
                        <a:srgbClr val="000000"/>
                      </a:solidFill>
                    </a:lnL>
                    <a:lnR w="12240" algn="ctr">
                      <a:solidFill>
                        <a:srgbClr val="000000"/>
                      </a:solidFill>
                    </a:lnR>
                    <a:lnT w="12240" algn="ctr">
                      <a:solidFill>
                        <a:srgbClr val="000000"/>
                      </a:solidFill>
                    </a:lnT>
                    <a:lnB w="12240" algn="ctr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57047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1"/>
                        </a:spcBef>
                        <a:spcAft>
                          <a:spcPts val="601"/>
                        </a:spcAft>
                        <a:buNone/>
                        <a:tabLst>
                          <a:tab pos="0" algn="l"/>
                        </a:tabLst>
                        <a:defRPr/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ул. Мира от д № 4 до ул. Малая (д. Тюменцева) с. Першино</a:t>
                      </a:r>
                      <a:endParaRPr lang="ru-RU" sz="1100" b="0" strike="noStrike" spc="-1">
                        <a:latin typeface="Arial"/>
                      </a:endParaRPr>
                    </a:p>
                  </a:txBody>
                  <a:tcPr marL="68400" marR="68400" marT="0" marB="0">
                    <a:lnL w="12240" algn="ctr">
                      <a:solidFill>
                        <a:srgbClr val="000000"/>
                      </a:solidFill>
                    </a:lnL>
                    <a:lnR w="12240" algn="ctr">
                      <a:solidFill>
                        <a:srgbClr val="000000"/>
                      </a:solidFill>
                    </a:lnR>
                    <a:lnT w="12240" algn="ctr">
                      <a:solidFill>
                        <a:srgbClr val="000000"/>
                      </a:solidFill>
                    </a:lnT>
                    <a:lnB w="1224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1"/>
                        </a:spcBef>
                        <a:spcAft>
                          <a:spcPts val="601"/>
                        </a:spcAft>
                        <a:buNone/>
                        <a:tabLst>
                          <a:tab pos="0" algn="l"/>
                        </a:tabLst>
                        <a:defRPr/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устройство щебеночного покрытия</a:t>
                      </a:r>
                      <a:endParaRPr lang="ru-RU" sz="1100" b="0" strike="noStrike" spc="-1">
                        <a:latin typeface="Arial"/>
                      </a:endParaRPr>
                    </a:p>
                  </a:txBody>
                  <a:tcPr marL="68400" marR="68400" marT="0" marB="0">
                    <a:lnL w="12240" algn="ctr">
                      <a:solidFill>
                        <a:srgbClr val="000000"/>
                      </a:solidFill>
                    </a:lnL>
                    <a:lnR w="12240" algn="ctr">
                      <a:solidFill>
                        <a:srgbClr val="000000"/>
                      </a:solidFill>
                    </a:lnR>
                    <a:lnT w="12240" algn="ctr">
                      <a:solidFill>
                        <a:srgbClr val="000000"/>
                      </a:solidFill>
                    </a:lnT>
                    <a:lnB w="1224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1"/>
                        </a:spcBef>
                        <a:spcAft>
                          <a:spcPts val="601"/>
                        </a:spcAft>
                        <a:buNone/>
                        <a:defRPr/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1,1</a:t>
                      </a:r>
                      <a:endParaRPr lang="ru-RU" sz="1100" b="0" strike="noStrike" spc="-1">
                        <a:latin typeface="Arial"/>
                      </a:endParaRPr>
                    </a:p>
                  </a:txBody>
                  <a:tcPr marL="68400" marR="68400" marT="0" marB="0">
                    <a:lnL w="12240" algn="ctr">
                      <a:solidFill>
                        <a:srgbClr val="000000"/>
                      </a:solidFill>
                    </a:lnL>
                    <a:lnR w="12240" algn="ctr">
                      <a:solidFill>
                        <a:srgbClr val="000000"/>
                      </a:solidFill>
                    </a:lnR>
                    <a:lnT w="12240" algn="ctr">
                      <a:solidFill>
                        <a:srgbClr val="000000"/>
                      </a:solidFill>
                    </a:lnT>
                    <a:lnB w="1224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1"/>
                        </a:spcBef>
                        <a:spcAft>
                          <a:spcPts val="601"/>
                        </a:spcAft>
                        <a:buNone/>
                        <a:defRPr/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2025</a:t>
                      </a:r>
                      <a:endParaRPr lang="ru-RU" sz="1100" b="0" strike="noStrike" spc="-1">
                        <a:latin typeface="Arial"/>
                      </a:endParaRPr>
                    </a:p>
                  </a:txBody>
                  <a:tcPr marL="68400" marR="68400" marT="0" marB="0">
                    <a:lnL w="12240" algn="ctr">
                      <a:solidFill>
                        <a:srgbClr val="000000"/>
                      </a:solidFill>
                    </a:lnL>
                    <a:lnR w="12240" algn="ctr">
                      <a:solidFill>
                        <a:srgbClr val="000000"/>
                      </a:solidFill>
                    </a:lnR>
                    <a:lnT w="12240" algn="ctr">
                      <a:solidFill>
                        <a:srgbClr val="000000"/>
                      </a:solidFill>
                    </a:lnT>
                    <a:lnB w="1224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5,85</a:t>
                      </a:r>
                      <a:endParaRPr lang="ru-RU" sz="1100" b="0" strike="noStrike" spc="-1">
                        <a:latin typeface="Arial"/>
                      </a:endParaRPr>
                    </a:p>
                  </a:txBody>
                  <a:tcPr marL="61920" marR="61920" marT="0" marB="0">
                    <a:lnL w="12240" algn="ctr">
                      <a:solidFill>
                        <a:srgbClr val="000000"/>
                      </a:solidFill>
                    </a:lnL>
                    <a:lnR w="12240" algn="ctr">
                      <a:solidFill>
                        <a:srgbClr val="000000"/>
                      </a:solidFill>
                    </a:lnR>
                    <a:lnT w="12240" algn="ctr">
                      <a:solidFill>
                        <a:srgbClr val="000000"/>
                      </a:solidFill>
                    </a:lnT>
                    <a:lnB w="12240" algn="ctr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777" name="Прямоугольник 1"/>
          <p:cNvSpPr/>
          <p:nvPr/>
        </p:nvSpPr>
        <p:spPr bwMode="auto">
          <a:xfrm>
            <a:off x="327600" y="579051"/>
            <a:ext cx="8468997" cy="776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  <a:defRPr/>
            </a:pPr>
            <a:r>
              <a:rPr lang="ru-RU" sz="1200" b="1" strike="noStrike" spc="-1">
                <a:solidFill>
                  <a:srgbClr val="000000"/>
                </a:solidFill>
                <a:latin typeface="Arial"/>
                <a:ea typeface="Arial Unicode MS"/>
              </a:rPr>
              <a:t>Объем дорожного фонда на 2025 - 2026 гг. </a:t>
            </a:r>
            <a:r>
              <a:rPr lang="ru-RU" sz="1200" b="0" i="0" u="none" strike="noStrike" cap="none" spc="0">
                <a:solidFill>
                  <a:srgbClr val="000000"/>
                </a:solidFill>
                <a:latin typeface="Arial"/>
                <a:ea typeface="Arial Unicode MS"/>
                <a:cs typeface="Arial"/>
              </a:rPr>
              <a:t>–</a:t>
            </a:r>
            <a:r>
              <a:rPr lang="ru-RU" sz="1200" b="1" strike="noStrike" spc="0">
                <a:solidFill>
                  <a:srgbClr val="000000"/>
                </a:solidFill>
                <a:latin typeface="Arial"/>
                <a:ea typeface="Arial Unicode MS"/>
              </a:rPr>
              <a:t> 44,8 млн. руб.</a:t>
            </a:r>
            <a:endParaRPr lang="ru-RU" sz="12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buNone/>
              <a:defRPr/>
            </a:pPr>
            <a:r>
              <a:rPr lang="ru-RU" sz="1100" b="1" strike="noStrike" spc="-1">
                <a:solidFill>
                  <a:srgbClr val="000000"/>
                </a:solidFill>
                <a:latin typeface="Arial"/>
                <a:ea typeface="Arial Unicode MS"/>
              </a:rPr>
              <a:t>Планируется на 2025 год ремонт дорог протяженностью 1,9 км на общую сумму 14,17 млн. руб. (а/б 0,29 км, щебень 1,62 км). </a:t>
            </a:r>
            <a:r>
              <a:rPr lang="ru-RU" sz="1100" b="1" strike="noStrike" spc="0">
                <a:solidFill>
                  <a:srgbClr val="000000"/>
                </a:solidFill>
                <a:latin typeface="Arial"/>
                <a:ea typeface="Arial Unicode MS"/>
              </a:rPr>
              <a:t>Содержание дорог в 2025 - 2026 гг. на сумму 8,42 млн. руб., установка консолей на сумму 2,02 млн. руб., </a:t>
            </a:r>
            <a:br>
              <a:rPr lang="ru-RU" sz="1100" b="1" strike="noStrike" spc="0">
                <a:solidFill>
                  <a:srgbClr val="000000"/>
                </a:solidFill>
                <a:latin typeface="Arial"/>
                <a:ea typeface="Arial Unicode MS"/>
              </a:rPr>
            </a:br>
            <a:r>
              <a:rPr lang="ru-RU" sz="1100" b="1" strike="noStrike" spc="0">
                <a:solidFill>
                  <a:srgbClr val="000000"/>
                </a:solidFill>
                <a:latin typeface="Arial"/>
                <a:ea typeface="Arial Unicode MS"/>
              </a:rPr>
              <a:t>установка светильников на сумму 1,46 млн. руб.</a:t>
            </a:r>
            <a:endParaRPr lang="ru-RU" sz="1100" b="0" strike="noStrike" spc="-1">
              <a:latin typeface="Arial"/>
            </a:endParaRPr>
          </a:p>
        </p:txBody>
      </p:sp>
      <p:sp>
        <p:nvSpPr>
          <p:cNvPr id="778" name="AutoShape 1"/>
          <p:cNvSpPr/>
          <p:nvPr/>
        </p:nvSpPr>
        <p:spPr bwMode="auto">
          <a:xfrm>
            <a:off x="246600" y="50125"/>
            <a:ext cx="8595360" cy="46188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358DC1"/>
          </a:solidFill>
          <a:ln w="9360">
            <a:solidFill>
              <a:srgbClr val="3465A4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8840" tIns="39600" rIns="78840" bIns="39600" anchor="t">
            <a:noAutofit/>
          </a:bodyPr>
          <a:lstStyle/>
          <a:p>
            <a:pPr algn="ctr">
              <a:lnSpc>
                <a:spcPct val="100000"/>
              </a:lnSpc>
              <a:buNone/>
              <a:defRPr/>
            </a:pPr>
            <a:r>
              <a:rPr lang="ru-RU" sz="2300" b="1" strike="noStrike" spc="-1">
                <a:solidFill>
                  <a:srgbClr val="FFFFFF"/>
                </a:solidFill>
                <a:latin typeface="Arial"/>
                <a:ea typeface="DejaVu Sans"/>
              </a:rPr>
              <a:t>Планируемые мероприятия</a:t>
            </a:r>
            <a:endParaRPr lang="ru-RU" sz="2300" b="0" strike="noStrike" spc="-1">
              <a:latin typeface="Arial"/>
            </a:endParaRPr>
          </a:p>
        </p:txBody>
      </p:sp>
      <p:sp>
        <p:nvSpPr>
          <p:cNvPr id="779" name="Freeform 2"/>
          <p:cNvSpPr/>
          <p:nvPr/>
        </p:nvSpPr>
        <p:spPr bwMode="auto">
          <a:xfrm>
            <a:off x="246600" y="568165"/>
            <a:ext cx="8595360" cy="4536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579D1C"/>
          </a:solidFill>
          <a:ln w="9360">
            <a:solidFill>
              <a:srgbClr val="579D1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80" name="Номер слайда 3"/>
          <p:cNvSpPr/>
          <p:nvPr/>
        </p:nvSpPr>
        <p:spPr bwMode="auto">
          <a:xfrm>
            <a:off x="8748360" y="4731840"/>
            <a:ext cx="359640" cy="375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rmAutofit/>
          </a:bodyPr>
          <a:lstStyle/>
          <a:p>
            <a:pPr>
              <a:lnSpc>
                <a:spcPct val="100000"/>
              </a:lnSpc>
              <a:buNone/>
              <a:defRPr/>
            </a:pPr>
            <a:r>
              <a:rPr lang="ru-RU" sz="1800" b="0" strike="noStrike" spc="-1">
                <a:solidFill>
                  <a:srgbClr val="FFFFFF"/>
                </a:solidFill>
                <a:latin typeface="Calibri"/>
                <a:ea typeface="Microsoft YaHei"/>
              </a:rPr>
              <a:t>39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781" name="CustomShape 39"/>
          <p:cNvSpPr/>
          <p:nvPr/>
        </p:nvSpPr>
        <p:spPr bwMode="auto">
          <a:xfrm>
            <a:off x="8712360" y="4731840"/>
            <a:ext cx="431280" cy="3596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2720" tIns="47160" rIns="72720" bIns="36360" anchor="t">
            <a:noAutofit/>
          </a:bodyPr>
          <a:lstStyle/>
          <a:p>
            <a:pPr>
              <a:lnSpc>
                <a:spcPct val="100000"/>
              </a:lnSpc>
              <a:buNone/>
              <a:defRPr/>
            </a:pPr>
            <a:r>
              <a:rPr lang="ru-RU" sz="1200" b="0" strike="noStrike" spc="-1">
                <a:solidFill>
                  <a:srgbClr val="000000"/>
                </a:solidFill>
                <a:latin typeface="Arial"/>
                <a:ea typeface="Arial"/>
              </a:rPr>
              <a:t>38</a:t>
            </a:r>
            <a:endParaRPr lang="ru-RU" sz="1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782" name="Table 4"/>
          <p:cNvGraphicFramePr>
            <a:graphicFrameLocks/>
          </p:cNvGraphicFramePr>
          <p:nvPr/>
        </p:nvGraphicFramePr>
        <p:xfrm>
          <a:off x="395640" y="868082"/>
          <a:ext cx="8148960" cy="3757918"/>
        </p:xfrm>
        <a:graphic>
          <a:graphicData uri="http://schemas.openxmlformats.org/drawingml/2006/table">
            <a:tbl>
              <a:tblPr/>
              <a:tblGrid>
                <a:gridCol w="3165480"/>
                <a:gridCol w="1987920"/>
                <a:gridCol w="1129320"/>
                <a:gridCol w="988200"/>
                <a:gridCol w="865800"/>
              </a:tblGrid>
              <a:tr h="4330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Arial"/>
                          <a:ea typeface="Arial Unicode MS"/>
                        </a:rPr>
                        <a:t>Наименование объекта, улицы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41760" marR="41760">
                    <a:lnL w="12240" algn="ctr">
                      <a:solidFill>
                        <a:srgbClr val="000000"/>
                      </a:solidFill>
                    </a:lnL>
                    <a:lnR w="12240" algn="ctr">
                      <a:solidFill>
                        <a:srgbClr val="000000"/>
                      </a:solidFill>
                    </a:lnR>
                    <a:lnT w="12240" algn="ctr">
                      <a:solidFill>
                        <a:srgbClr val="000000"/>
                      </a:solidFill>
                    </a:lnT>
                    <a:lnB w="1224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Arial"/>
                          <a:ea typeface="Arial Unicode MS"/>
                        </a:rPr>
                        <a:t>Вид работ 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41760" marR="41760">
                    <a:lnL w="12240" algn="ctr">
                      <a:solidFill>
                        <a:srgbClr val="000000"/>
                      </a:solidFill>
                    </a:lnL>
                    <a:lnR w="12240" algn="ctr">
                      <a:solidFill>
                        <a:srgbClr val="000000"/>
                      </a:solidFill>
                    </a:lnR>
                    <a:lnT w="12240" algn="ctr">
                      <a:solidFill>
                        <a:srgbClr val="000000"/>
                      </a:solidFill>
                    </a:lnT>
                    <a:lnB w="1224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Arial"/>
                          <a:ea typeface="Arial Unicode MS"/>
                        </a:rPr>
                        <a:t>Объем работ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41760" marR="41760">
                    <a:lnL w="12240" algn="ctr">
                      <a:solidFill>
                        <a:srgbClr val="000000"/>
                      </a:solidFill>
                    </a:lnL>
                    <a:lnR w="12240" algn="ctr">
                      <a:solidFill>
                        <a:srgbClr val="000000"/>
                      </a:solidFill>
                    </a:lnR>
                    <a:lnT w="12240" algn="ctr">
                      <a:solidFill>
                        <a:srgbClr val="000000"/>
                      </a:solidFill>
                    </a:lnT>
                    <a:lnB w="1224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Arial"/>
                          <a:ea typeface="Arial Unicode MS"/>
                        </a:rPr>
                        <a:t>Период реализации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41760" marR="41760">
                    <a:lnL w="12240" algn="ctr">
                      <a:solidFill>
                        <a:srgbClr val="000000"/>
                      </a:solidFill>
                    </a:lnL>
                    <a:lnR w="12240" algn="ctr">
                      <a:solidFill>
                        <a:srgbClr val="000000"/>
                      </a:solidFill>
                    </a:lnR>
                    <a:lnT w="12240" algn="ctr">
                      <a:solidFill>
                        <a:srgbClr val="000000"/>
                      </a:solidFill>
                    </a:lnT>
                    <a:lnB w="1224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Млн. руб.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41760" marR="41760">
                    <a:lnL w="12240" algn="ctr">
                      <a:solidFill>
                        <a:srgbClr val="000000"/>
                      </a:solidFill>
                    </a:lnL>
                    <a:lnR w="12240" algn="ctr">
                      <a:solidFill>
                        <a:srgbClr val="000000"/>
                      </a:solidFill>
                    </a:lnR>
                    <a:lnT w="12240" algn="ctr">
                      <a:solidFill>
                        <a:srgbClr val="000000"/>
                      </a:solidFill>
                    </a:lnT>
                    <a:lnB w="12240" algn="ctr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62440">
                <a:tc gridSpan="5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2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Государственная программа Курганской области «Развитие автомобильных дорог»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41760" marR="41760">
                    <a:lnL w="12240" algn="ctr">
                      <a:solidFill>
                        <a:srgbClr val="000000"/>
                      </a:solidFill>
                    </a:lnL>
                    <a:lnR w="12240" algn="ctr">
                      <a:solidFill>
                        <a:srgbClr val="000000"/>
                      </a:solidFill>
                    </a:lnR>
                    <a:lnT w="12240" algn="ctr">
                      <a:solidFill>
                        <a:srgbClr val="000000"/>
                      </a:solidFill>
                    </a:lnT>
                    <a:lnB w="12240" algn="ctr">
                      <a:solidFill>
                        <a:srgbClr val="000000"/>
                      </a:solidFill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</a:tr>
              <a:tr h="4507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  <a:defRPr/>
                      </a:pPr>
                      <a:r>
                        <a:rPr lang="ru-RU" sz="1100" b="0" strike="noStrike" spc="-1">
                          <a:latin typeface="Arial"/>
                        </a:rPr>
                        <a:t>Содержание автомобильных дорог в Белозерском муниципальном округе</a:t>
                      </a:r>
                    </a:p>
                  </a:txBody>
                  <a:tcPr marL="41760" marR="41760">
                    <a:lnL w="12240" algn="ctr">
                      <a:solidFill>
                        <a:srgbClr val="000000"/>
                      </a:solidFill>
                    </a:lnL>
                    <a:lnR w="12240" algn="ctr">
                      <a:solidFill>
                        <a:srgbClr val="000000"/>
                      </a:solidFill>
                    </a:lnR>
                    <a:lnT w="12240" algn="ctr">
                      <a:solidFill>
                        <a:srgbClr val="000000"/>
                      </a:solidFill>
                    </a:lnT>
                    <a:lnB w="1224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  <a:defRPr/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Щебень, грунтощебень</a:t>
                      </a:r>
                      <a:endParaRPr lang="ru-RU" sz="1100" b="0" strike="noStrike" spc="-1">
                        <a:latin typeface="Arial"/>
                      </a:endParaRPr>
                    </a:p>
                  </a:txBody>
                  <a:tcPr marL="41760" marR="41760">
                    <a:lnL w="12240" algn="ctr">
                      <a:solidFill>
                        <a:srgbClr val="000000"/>
                      </a:solidFill>
                    </a:lnL>
                    <a:lnR w="12240" algn="ctr">
                      <a:solidFill>
                        <a:srgbClr val="000000"/>
                      </a:solidFill>
                    </a:lnR>
                    <a:lnT w="12240" algn="ctr">
                      <a:solidFill>
                        <a:srgbClr val="000000"/>
                      </a:solidFill>
                    </a:lnT>
                    <a:lnB w="1224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-</a:t>
                      </a:r>
                      <a:endParaRPr lang="ru-RU" sz="1100" b="0" strike="noStrike" spc="-1">
                        <a:latin typeface="Arial"/>
                      </a:endParaRPr>
                    </a:p>
                  </a:txBody>
                  <a:tcPr marL="41760" marR="41760">
                    <a:lnL w="12240" algn="ctr">
                      <a:solidFill>
                        <a:srgbClr val="000000"/>
                      </a:solidFill>
                    </a:lnL>
                    <a:lnR w="12240" algn="ctr">
                      <a:solidFill>
                        <a:srgbClr val="000000"/>
                      </a:solidFill>
                    </a:lnR>
                    <a:lnT w="12240" algn="ctr">
                      <a:solidFill>
                        <a:srgbClr val="000000"/>
                      </a:solidFill>
                    </a:lnT>
                    <a:lnB w="1224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2025 - 2026</a:t>
                      </a:r>
                      <a:endParaRPr lang="ru-RU" sz="11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endParaRPr lang="ru-RU" sz="1100" b="0" strike="noStrike" spc="-1">
                        <a:latin typeface="Arial"/>
                      </a:endParaRPr>
                    </a:p>
                  </a:txBody>
                  <a:tcPr marL="41760" marR="41760">
                    <a:lnL w="12240" algn="ctr">
                      <a:solidFill>
                        <a:srgbClr val="000000"/>
                      </a:solidFill>
                    </a:lnL>
                    <a:lnR w="12240" algn="ctr">
                      <a:solidFill>
                        <a:srgbClr val="000000"/>
                      </a:solidFill>
                    </a:lnR>
                    <a:lnT w="12240" algn="ctr">
                      <a:solidFill>
                        <a:srgbClr val="000000"/>
                      </a:solidFill>
                    </a:lnT>
                    <a:lnB w="1224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0,387</a:t>
                      </a:r>
                      <a:endParaRPr lang="ru-RU" sz="1100" b="0" strike="noStrike" spc="-1">
                        <a:latin typeface="Arial"/>
                      </a:endParaRPr>
                    </a:p>
                  </a:txBody>
                  <a:tcPr marL="41760" marR="41760">
                    <a:lnL w="12240" algn="ctr">
                      <a:solidFill>
                        <a:srgbClr val="000000"/>
                      </a:solidFill>
                    </a:lnL>
                    <a:lnR w="12240" algn="ctr">
                      <a:solidFill>
                        <a:srgbClr val="000000"/>
                      </a:solidFill>
                    </a:lnR>
                    <a:lnT w="12240" algn="ctr">
                      <a:solidFill>
                        <a:srgbClr val="000000"/>
                      </a:solidFill>
                    </a:lnT>
                    <a:lnB w="12240" algn="ctr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630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  <a:defRPr/>
                      </a:pPr>
                      <a:r>
                        <a:rPr lang="ru-RU" sz="1100" b="0" strike="noStrike" spc="-1">
                          <a:latin typeface="Arial"/>
                        </a:rPr>
                        <a:t>Содержание автомобильных дорог в Белозерском муниципальном округе</a:t>
                      </a:r>
                    </a:p>
                  </a:txBody>
                  <a:tcPr marL="41760" marR="41760">
                    <a:lnL w="12240" algn="ctr">
                      <a:solidFill>
                        <a:srgbClr val="000000"/>
                      </a:solidFill>
                    </a:lnL>
                    <a:lnR w="12240" algn="ctr">
                      <a:solidFill>
                        <a:srgbClr val="000000"/>
                      </a:solidFill>
                    </a:lnR>
                    <a:lnT w="12240" algn="ctr">
                      <a:solidFill>
                        <a:srgbClr val="000000"/>
                      </a:solidFill>
                    </a:lnT>
                    <a:lnB w="1224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  <a:defRPr/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Разметка</a:t>
                      </a:r>
                      <a:endParaRPr lang="ru-RU" sz="11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  <a:defRPr/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подбивка обочин щебнем</a:t>
                      </a:r>
                      <a:endParaRPr lang="ru-RU" sz="1100" b="0" strike="noStrike" spc="-1">
                        <a:latin typeface="Arial"/>
                      </a:endParaRPr>
                    </a:p>
                  </a:txBody>
                  <a:tcPr marL="41760" marR="41760">
                    <a:lnL w="12240" algn="ctr">
                      <a:solidFill>
                        <a:srgbClr val="000000"/>
                      </a:solidFill>
                    </a:lnL>
                    <a:lnR w="12240" algn="ctr">
                      <a:solidFill>
                        <a:srgbClr val="000000"/>
                      </a:solidFill>
                    </a:lnR>
                    <a:lnT w="12240" algn="ctr">
                      <a:solidFill>
                        <a:srgbClr val="000000"/>
                      </a:solidFill>
                    </a:lnT>
                    <a:lnB w="1224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100" b="0" i="0" u="none" strike="noStrike" cap="none" spc="0">
                          <a:solidFill>
                            <a:srgbClr val="000000"/>
                          </a:solidFill>
                          <a:latin typeface="Arial"/>
                          <a:ea typeface="DejaVu Sans"/>
                          <a:cs typeface="Arial"/>
                        </a:rPr>
                        <a:t>-</a:t>
                      </a:r>
                      <a:endParaRPr sz="1100" b="0" strike="noStrike" spc="0">
                        <a:latin typeface="Arial"/>
                      </a:endParaRPr>
                    </a:p>
                    <a:p>
                      <a:pPr algn="ctr">
                        <a:defRPr/>
                      </a:pPr>
                      <a:endParaRPr/>
                    </a:p>
                  </a:txBody>
                  <a:tcPr marL="41760" marR="41760">
                    <a:lnL w="12240" algn="ctr">
                      <a:solidFill>
                        <a:srgbClr val="000000"/>
                      </a:solidFill>
                    </a:lnL>
                    <a:lnR w="12240" algn="ctr">
                      <a:solidFill>
                        <a:srgbClr val="000000"/>
                      </a:solidFill>
                    </a:lnR>
                    <a:lnT w="12240" algn="ctr">
                      <a:solidFill>
                        <a:srgbClr val="000000"/>
                      </a:solidFill>
                    </a:lnT>
                    <a:lnB w="1224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  <a:defRPr/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2026</a:t>
                      </a:r>
                      <a:endParaRPr lang="ru-RU" sz="11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  <a:defRPr/>
                      </a:pPr>
                      <a:endParaRPr lang="ru-RU" sz="11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  <a:defRPr/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2026</a:t>
                      </a:r>
                      <a:endParaRPr lang="ru-RU" sz="1100" b="0" strike="noStrike" spc="-1">
                        <a:latin typeface="Arial"/>
                      </a:endParaRPr>
                    </a:p>
                  </a:txBody>
                  <a:tcPr marL="41760" marR="41760">
                    <a:lnL w="12240" algn="ctr">
                      <a:solidFill>
                        <a:srgbClr val="000000"/>
                      </a:solidFill>
                    </a:lnL>
                    <a:lnR w="12240" algn="ctr">
                      <a:solidFill>
                        <a:srgbClr val="000000"/>
                      </a:solidFill>
                    </a:lnR>
                    <a:lnT w="12240" algn="ctr">
                      <a:solidFill>
                        <a:srgbClr val="000000"/>
                      </a:solidFill>
                    </a:lnT>
                    <a:lnB w="1224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1,01</a:t>
                      </a:r>
                      <a:endParaRPr lang="ru-RU" sz="11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endParaRPr lang="ru-RU" sz="11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1,01</a:t>
                      </a:r>
                      <a:endParaRPr lang="ru-RU" sz="1100" b="0" strike="noStrike" spc="-1">
                        <a:latin typeface="Arial"/>
                      </a:endParaRPr>
                    </a:p>
                  </a:txBody>
                  <a:tcPr marL="41760" marR="41760">
                    <a:lnL w="12240" algn="ctr">
                      <a:solidFill>
                        <a:srgbClr val="000000"/>
                      </a:solidFill>
                    </a:lnL>
                    <a:lnR w="12240" algn="ctr">
                      <a:solidFill>
                        <a:srgbClr val="000000"/>
                      </a:solidFill>
                    </a:lnR>
                    <a:lnT w="12240" algn="ctr">
                      <a:solidFill>
                        <a:srgbClr val="000000"/>
                      </a:solidFill>
                    </a:lnT>
                    <a:lnB w="12240" algn="ctr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50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  <a:defRPr/>
                      </a:pPr>
                      <a:r>
                        <a:rPr lang="ru-RU" sz="1100" b="0" strike="noStrike" spc="-1">
                          <a:latin typeface="Arial"/>
                        </a:rPr>
                        <a:t>Содержание автомобильных дорог в Белозерском муниципальном округе</a:t>
                      </a:r>
                    </a:p>
                  </a:txBody>
                  <a:tcPr marL="41760" marR="41760">
                    <a:lnL w="12240" algn="ctr">
                      <a:solidFill>
                        <a:srgbClr val="000000"/>
                      </a:solidFill>
                    </a:lnL>
                    <a:lnR w="12240" algn="ctr">
                      <a:solidFill>
                        <a:srgbClr val="000000"/>
                      </a:solidFill>
                    </a:lnR>
                    <a:lnT w="12240" algn="ctr">
                      <a:solidFill>
                        <a:srgbClr val="000000"/>
                      </a:solidFill>
                    </a:lnT>
                    <a:lnB w="1224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  <a:defRPr/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Ямочный ремонт</a:t>
                      </a:r>
                      <a:endParaRPr lang="ru-RU" sz="1100" b="0" strike="noStrike" spc="-1">
                        <a:latin typeface="Arial"/>
                      </a:endParaRPr>
                    </a:p>
                  </a:txBody>
                  <a:tcPr marL="41760" marR="41760">
                    <a:lnL w="12240" algn="ctr">
                      <a:solidFill>
                        <a:srgbClr val="000000"/>
                      </a:solidFill>
                    </a:lnL>
                    <a:lnR w="12240" algn="ctr">
                      <a:solidFill>
                        <a:srgbClr val="000000"/>
                      </a:solidFill>
                    </a:lnR>
                    <a:lnT w="12240" algn="ctr">
                      <a:solidFill>
                        <a:srgbClr val="000000"/>
                      </a:solidFill>
                    </a:lnT>
                    <a:lnB w="1224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100" b="0" i="0" u="none" strike="noStrike" cap="none" spc="0">
                          <a:solidFill>
                            <a:srgbClr val="000000"/>
                          </a:solidFill>
                          <a:latin typeface="Arial"/>
                          <a:ea typeface="DejaVu Sans"/>
                          <a:cs typeface="Arial"/>
                        </a:rPr>
                        <a:t>-</a:t>
                      </a:r>
                      <a:endParaRPr sz="1800" b="0" strike="noStrike" spc="0">
                        <a:latin typeface="Arial"/>
                      </a:endParaRPr>
                    </a:p>
                    <a:p>
                      <a:pPr algn="ctr">
                        <a:defRPr/>
                      </a:pPr>
                      <a:endParaRPr/>
                    </a:p>
                  </a:txBody>
                  <a:tcPr marL="41760" marR="41760">
                    <a:lnL w="12240" algn="ctr">
                      <a:solidFill>
                        <a:srgbClr val="000000"/>
                      </a:solidFill>
                    </a:lnL>
                    <a:lnR w="12240" algn="ctr">
                      <a:solidFill>
                        <a:srgbClr val="000000"/>
                      </a:solidFill>
                    </a:lnR>
                    <a:lnT w="12240" algn="ctr">
                      <a:solidFill>
                        <a:srgbClr val="000000"/>
                      </a:solidFill>
                    </a:lnT>
                    <a:lnB w="1224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2026</a:t>
                      </a:r>
                      <a:endParaRPr lang="ru-RU" sz="1100" b="0" strike="noStrike" spc="-1">
                        <a:latin typeface="Arial"/>
                      </a:endParaRPr>
                    </a:p>
                  </a:txBody>
                  <a:tcPr marL="41760" marR="41760">
                    <a:lnL w="12240" algn="ctr">
                      <a:solidFill>
                        <a:srgbClr val="000000"/>
                      </a:solidFill>
                    </a:lnL>
                    <a:lnR w="12240" algn="ctr">
                      <a:solidFill>
                        <a:srgbClr val="000000"/>
                      </a:solidFill>
                    </a:lnR>
                    <a:lnT w="12240" algn="ctr">
                      <a:solidFill>
                        <a:srgbClr val="000000"/>
                      </a:solidFill>
                    </a:lnT>
                    <a:lnB w="1224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3,03</a:t>
                      </a:r>
                      <a:endParaRPr lang="ru-RU" sz="1100" b="0" strike="noStrike" spc="-1">
                        <a:latin typeface="Arial"/>
                      </a:endParaRPr>
                    </a:p>
                  </a:txBody>
                  <a:tcPr marL="41760" marR="41760">
                    <a:lnL w="12240" algn="ctr">
                      <a:solidFill>
                        <a:srgbClr val="000000"/>
                      </a:solidFill>
                    </a:lnL>
                    <a:lnR w="12240" algn="ctr">
                      <a:solidFill>
                        <a:srgbClr val="000000"/>
                      </a:solidFill>
                    </a:lnR>
                    <a:lnT w="12240" algn="ctr">
                      <a:solidFill>
                        <a:srgbClr val="000000"/>
                      </a:solidFill>
                    </a:lnT>
                    <a:lnB w="12240" algn="ctr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630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  <a:defRPr/>
                      </a:pPr>
                      <a:r>
                        <a:rPr lang="ru-RU" sz="1100" b="0" strike="noStrike" spc="-1">
                          <a:latin typeface="Arial"/>
                        </a:rPr>
                        <a:t>Содержание автомобильных дорог в с. Белозерское</a:t>
                      </a:r>
                    </a:p>
                  </a:txBody>
                  <a:tcPr marL="41760" marR="41760">
                    <a:lnL w="12240" algn="ctr">
                      <a:solidFill>
                        <a:srgbClr val="000000"/>
                      </a:solidFill>
                    </a:lnL>
                    <a:lnR w="12240" algn="ctr">
                      <a:solidFill>
                        <a:srgbClr val="000000"/>
                      </a:solidFill>
                    </a:lnR>
                    <a:lnT w="12240" algn="ctr">
                      <a:solidFill>
                        <a:srgbClr val="000000"/>
                      </a:solidFill>
                    </a:lnT>
                    <a:lnB w="1224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  <a:defRPr/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Ямочный ремонт, профилирование, окашивание</a:t>
                      </a:r>
                      <a:endParaRPr lang="ru-RU" sz="1100" b="0" strike="noStrike" spc="-1">
                        <a:latin typeface="Arial"/>
                      </a:endParaRPr>
                    </a:p>
                  </a:txBody>
                  <a:tcPr marL="41760" marR="41760">
                    <a:lnL w="12240" algn="ctr">
                      <a:solidFill>
                        <a:srgbClr val="000000"/>
                      </a:solidFill>
                    </a:lnL>
                    <a:lnR w="12240" algn="ctr">
                      <a:solidFill>
                        <a:srgbClr val="000000"/>
                      </a:solidFill>
                    </a:lnR>
                    <a:lnT w="12240" algn="ctr">
                      <a:solidFill>
                        <a:srgbClr val="000000"/>
                      </a:solidFill>
                    </a:lnT>
                    <a:lnB w="1224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270 м. кв</a:t>
                      </a:r>
                      <a:endParaRPr lang="ru-RU" sz="11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endParaRPr lang="ru-RU" sz="11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6630 п. м</a:t>
                      </a:r>
                      <a:endParaRPr lang="ru-RU" sz="1100" b="0" strike="noStrike" spc="-1">
                        <a:latin typeface="Arial"/>
                      </a:endParaRPr>
                    </a:p>
                  </a:txBody>
                  <a:tcPr marL="41760" marR="41760">
                    <a:lnL w="12240" algn="ctr">
                      <a:solidFill>
                        <a:srgbClr val="000000"/>
                      </a:solidFill>
                    </a:lnL>
                    <a:lnR w="12240" algn="ctr">
                      <a:solidFill>
                        <a:srgbClr val="000000"/>
                      </a:solidFill>
                    </a:lnR>
                    <a:lnT w="12240" algn="ctr">
                      <a:solidFill>
                        <a:srgbClr val="000000"/>
                      </a:solidFill>
                    </a:lnT>
                    <a:lnB w="1224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  <a:defRPr/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2025</a:t>
                      </a:r>
                      <a:endParaRPr lang="ru-RU" sz="11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  <a:defRPr/>
                      </a:pPr>
                      <a:endParaRPr lang="ru-RU" sz="1100" b="0" strike="noStrike" spc="-1">
                        <a:latin typeface="Arial"/>
                      </a:endParaRPr>
                    </a:p>
                  </a:txBody>
                  <a:tcPr marL="41760" marR="41760">
                    <a:lnL w="12240" algn="ctr">
                      <a:solidFill>
                        <a:srgbClr val="000000"/>
                      </a:solidFill>
                    </a:lnL>
                    <a:lnR w="12240" algn="ctr">
                      <a:solidFill>
                        <a:srgbClr val="000000"/>
                      </a:solidFill>
                    </a:lnR>
                    <a:lnT w="12240" algn="ctr">
                      <a:solidFill>
                        <a:srgbClr val="000000"/>
                      </a:solidFill>
                    </a:lnT>
                    <a:lnB w="1224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  <a:defRPr/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2,984</a:t>
                      </a:r>
                      <a:endParaRPr lang="ru-RU" sz="11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  <a:defRPr/>
                      </a:pPr>
                      <a:endParaRPr lang="ru-RU" sz="1100" b="0" strike="noStrike" spc="-1">
                        <a:latin typeface="Arial"/>
                      </a:endParaRPr>
                    </a:p>
                  </a:txBody>
                  <a:tcPr marL="41760" marR="41760">
                    <a:lnL w="12240" algn="ctr">
                      <a:solidFill>
                        <a:srgbClr val="000000"/>
                      </a:solidFill>
                    </a:lnL>
                    <a:lnR w="12240" algn="ctr">
                      <a:solidFill>
                        <a:srgbClr val="000000"/>
                      </a:solidFill>
                    </a:lnR>
                    <a:lnT w="12240" algn="ctr">
                      <a:solidFill>
                        <a:srgbClr val="000000"/>
                      </a:solidFill>
                    </a:lnT>
                    <a:lnB w="12240" algn="ctr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02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  <a:defRPr/>
                      </a:pPr>
                      <a:r>
                        <a:rPr lang="ru-RU" sz="1100" b="0" strike="noStrike" spc="-1">
                          <a:latin typeface="Arial"/>
                        </a:rPr>
                        <a:t>Изготовление и монтаж консолей в Белозерском муниципальном округе </a:t>
                      </a:r>
                    </a:p>
                  </a:txBody>
                  <a:tcPr marL="41760" marR="41760">
                    <a:lnL w="12240" algn="ctr">
                      <a:solidFill>
                        <a:srgbClr val="000000"/>
                      </a:solidFill>
                    </a:lnL>
                    <a:lnR w="12240" algn="ctr">
                      <a:solidFill>
                        <a:srgbClr val="000000"/>
                      </a:solidFill>
                    </a:lnR>
                    <a:lnT w="12240" algn="ctr">
                      <a:solidFill>
                        <a:srgbClr val="000000"/>
                      </a:solidFill>
                    </a:lnT>
                    <a:lnB w="1224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  <a:defRPr/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монтаж</a:t>
                      </a:r>
                      <a:endParaRPr lang="ru-RU" sz="1100" b="0" strike="noStrike" spc="-1">
                        <a:latin typeface="Arial"/>
                      </a:endParaRPr>
                    </a:p>
                  </a:txBody>
                  <a:tcPr marL="41760" marR="41760">
                    <a:lnL w="12240" algn="ctr">
                      <a:solidFill>
                        <a:srgbClr val="000000"/>
                      </a:solidFill>
                    </a:lnL>
                    <a:lnR w="12240" algn="ctr">
                      <a:solidFill>
                        <a:srgbClr val="000000"/>
                      </a:solidFill>
                    </a:lnR>
                    <a:lnT w="12240" algn="ctr">
                      <a:solidFill>
                        <a:srgbClr val="000000"/>
                      </a:solidFill>
                    </a:lnT>
                    <a:lnB w="1224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102</a:t>
                      </a:r>
                      <a:endParaRPr lang="ru-RU" sz="1100" b="0" strike="noStrike" spc="-1">
                        <a:latin typeface="Arial"/>
                      </a:endParaRPr>
                    </a:p>
                  </a:txBody>
                  <a:tcPr marL="41760" marR="41760">
                    <a:lnL w="12240" algn="ctr">
                      <a:solidFill>
                        <a:srgbClr val="000000"/>
                      </a:solidFill>
                    </a:lnL>
                    <a:lnR w="12240" algn="ctr">
                      <a:solidFill>
                        <a:srgbClr val="000000"/>
                      </a:solidFill>
                    </a:lnR>
                    <a:lnT w="12240" algn="ctr">
                      <a:solidFill>
                        <a:srgbClr val="000000"/>
                      </a:solidFill>
                    </a:lnT>
                    <a:lnB w="1224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2025</a:t>
                      </a:r>
                      <a:endParaRPr lang="ru-RU" sz="1100" b="0" strike="noStrike" spc="-1">
                        <a:latin typeface="Arial"/>
                      </a:endParaRPr>
                    </a:p>
                  </a:txBody>
                  <a:tcPr marL="41760" marR="41760">
                    <a:lnL w="12240" algn="ctr">
                      <a:solidFill>
                        <a:srgbClr val="000000"/>
                      </a:solidFill>
                    </a:lnL>
                    <a:lnR w="12240" algn="ctr">
                      <a:solidFill>
                        <a:srgbClr val="000000"/>
                      </a:solidFill>
                    </a:lnR>
                    <a:lnT w="12240" algn="ctr">
                      <a:solidFill>
                        <a:srgbClr val="000000"/>
                      </a:solidFill>
                    </a:lnT>
                    <a:lnB w="1224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2,02</a:t>
                      </a:r>
                      <a:endParaRPr lang="ru-RU" sz="1100" b="0" strike="noStrike" spc="-1">
                        <a:latin typeface="Arial"/>
                      </a:endParaRPr>
                    </a:p>
                  </a:txBody>
                  <a:tcPr marL="41760" marR="41760">
                    <a:lnL w="12240" algn="ctr">
                      <a:solidFill>
                        <a:srgbClr val="000000"/>
                      </a:solidFill>
                    </a:lnL>
                    <a:lnR w="12240" algn="ctr">
                      <a:solidFill>
                        <a:srgbClr val="000000"/>
                      </a:solidFill>
                    </a:lnR>
                    <a:lnT w="12240" algn="ctr">
                      <a:solidFill>
                        <a:srgbClr val="000000"/>
                      </a:solidFill>
                    </a:lnT>
                    <a:lnB w="12240" algn="ctr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114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1"/>
                        </a:spcBef>
                        <a:spcAft>
                          <a:spcPts val="601"/>
                        </a:spcAft>
                        <a:buNone/>
                        <a:defRPr/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Установка светильников на улично-дорожной сети в </a:t>
                      </a:r>
                      <a:r>
                        <a:rPr lang="ru-RU" sz="1100" b="0" strike="noStrike" spc="-1">
                          <a:latin typeface="Arial"/>
                          <a:ea typeface="Times New Roman"/>
                        </a:rPr>
                        <a:t>Белозерском муниципальном округе </a:t>
                      </a:r>
                      <a:endParaRPr lang="ru-RU" sz="1100" b="0" strike="noStrike" spc="-1">
                        <a:latin typeface="Arial"/>
                      </a:endParaRPr>
                    </a:p>
                  </a:txBody>
                  <a:tcPr marL="68400" marR="68400">
                    <a:lnL w="12240" algn="ctr">
                      <a:solidFill>
                        <a:srgbClr val="000000"/>
                      </a:solidFill>
                    </a:lnL>
                    <a:lnR w="12240" algn="ctr">
                      <a:solidFill>
                        <a:srgbClr val="000000"/>
                      </a:solidFill>
                    </a:lnR>
                    <a:lnT w="12240" algn="ctr">
                      <a:solidFill>
                        <a:srgbClr val="000000"/>
                      </a:solidFill>
                    </a:lnT>
                    <a:lnB w="1224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1"/>
                        </a:spcBef>
                        <a:spcAft>
                          <a:spcPts val="601"/>
                        </a:spcAft>
                        <a:buNone/>
                        <a:defRPr/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монтаж</a:t>
                      </a:r>
                      <a:endParaRPr lang="ru-RU" sz="1100" b="0" strike="noStrike" spc="-1">
                        <a:latin typeface="Arial"/>
                      </a:endParaRPr>
                    </a:p>
                  </a:txBody>
                  <a:tcPr marL="68400" marR="68400">
                    <a:lnL w="12240" algn="ctr">
                      <a:solidFill>
                        <a:srgbClr val="000000"/>
                      </a:solidFill>
                    </a:lnL>
                    <a:lnR w="12240" algn="ctr">
                      <a:solidFill>
                        <a:srgbClr val="000000"/>
                      </a:solidFill>
                    </a:lnR>
                    <a:lnT w="12240" algn="ctr">
                      <a:solidFill>
                        <a:srgbClr val="000000"/>
                      </a:solidFill>
                    </a:lnT>
                    <a:lnB w="1224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38</a:t>
                      </a:r>
                      <a:endParaRPr lang="ru-RU" sz="1100" b="0" strike="noStrike" spc="-1">
                        <a:latin typeface="Arial"/>
                      </a:endParaRPr>
                    </a:p>
                  </a:txBody>
                  <a:tcPr marL="68400" marR="68400">
                    <a:lnL w="12240" algn="ctr">
                      <a:solidFill>
                        <a:srgbClr val="000000"/>
                      </a:solidFill>
                    </a:lnL>
                    <a:lnR w="12240" algn="ctr">
                      <a:solidFill>
                        <a:srgbClr val="000000"/>
                      </a:solidFill>
                    </a:lnR>
                    <a:lnT w="12240" algn="ctr">
                      <a:solidFill>
                        <a:srgbClr val="000000"/>
                      </a:solidFill>
                    </a:lnT>
                    <a:lnB w="1224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1"/>
                        </a:spcBef>
                        <a:spcAft>
                          <a:spcPts val="601"/>
                        </a:spcAft>
                        <a:buNone/>
                        <a:defRPr/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2025</a:t>
                      </a:r>
                      <a:endParaRPr lang="ru-RU" sz="1100" b="0" strike="noStrike" spc="-1">
                        <a:latin typeface="Arial"/>
                      </a:endParaRPr>
                    </a:p>
                  </a:txBody>
                  <a:tcPr marL="68400" marR="68400">
                    <a:lnL w="12240" algn="ctr">
                      <a:solidFill>
                        <a:srgbClr val="000000"/>
                      </a:solidFill>
                    </a:lnL>
                    <a:lnR w="12240" algn="ctr">
                      <a:solidFill>
                        <a:srgbClr val="000000"/>
                      </a:solidFill>
                    </a:lnR>
                    <a:lnT w="12240" algn="ctr">
                      <a:solidFill>
                        <a:srgbClr val="000000"/>
                      </a:solidFill>
                    </a:lnT>
                    <a:lnB w="1224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1,459</a:t>
                      </a:r>
                      <a:endParaRPr lang="ru-RU" sz="1100" b="0" strike="noStrike" spc="-1">
                        <a:latin typeface="Arial"/>
                      </a:endParaRPr>
                    </a:p>
                  </a:txBody>
                  <a:tcPr marL="61920" marR="61920">
                    <a:lnL w="12240" algn="ctr">
                      <a:solidFill>
                        <a:srgbClr val="000000"/>
                      </a:solidFill>
                    </a:lnL>
                    <a:lnR w="12240" algn="ctr">
                      <a:solidFill>
                        <a:srgbClr val="000000"/>
                      </a:solidFill>
                    </a:lnR>
                    <a:lnT w="12240" algn="ctr">
                      <a:solidFill>
                        <a:srgbClr val="000000"/>
                      </a:solidFill>
                    </a:lnT>
                    <a:lnB w="12240" algn="ctr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783" name="Прямоугольник 1"/>
          <p:cNvSpPr/>
          <p:nvPr/>
        </p:nvSpPr>
        <p:spPr bwMode="auto">
          <a:xfrm>
            <a:off x="395640" y="771480"/>
            <a:ext cx="8444160" cy="288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  <a:defRPr/>
            </a:pPr>
            <a:r>
              <a:rPr lang="ru-RU" sz="1300" b="1" strike="noStrike" spc="-1">
                <a:solidFill>
                  <a:srgbClr val="000000"/>
                </a:solidFill>
                <a:latin typeface="Arial"/>
                <a:ea typeface="Arial Unicode MS"/>
              </a:rPr>
              <a:t>  </a:t>
            </a:r>
            <a:endParaRPr lang="ru-RU" sz="1300" b="0" strike="noStrike" spc="-1">
              <a:latin typeface="Arial"/>
            </a:endParaRPr>
          </a:p>
        </p:txBody>
      </p:sp>
      <p:sp>
        <p:nvSpPr>
          <p:cNvPr id="784" name="AutoShape 1"/>
          <p:cNvSpPr/>
          <p:nvPr/>
        </p:nvSpPr>
        <p:spPr bwMode="auto">
          <a:xfrm>
            <a:off x="246600" y="86760"/>
            <a:ext cx="8595360" cy="46188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358DC1"/>
          </a:solidFill>
          <a:ln w="9360">
            <a:solidFill>
              <a:srgbClr val="3465A4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8840" tIns="39600" rIns="78840" bIns="39600" anchor="t">
            <a:noAutofit/>
          </a:bodyPr>
          <a:lstStyle/>
          <a:p>
            <a:pPr algn="ctr">
              <a:lnSpc>
                <a:spcPct val="100000"/>
              </a:lnSpc>
              <a:buNone/>
              <a:defRPr/>
            </a:pPr>
            <a:r>
              <a:rPr lang="ru-RU" sz="2300" b="1" strike="noStrike" spc="-1">
                <a:solidFill>
                  <a:srgbClr val="FFFFFF"/>
                </a:solidFill>
                <a:latin typeface="Arial"/>
                <a:ea typeface="DejaVu Sans"/>
              </a:rPr>
              <a:t>Планируемые мероприятия</a:t>
            </a:r>
            <a:endParaRPr lang="ru-RU" sz="2300" b="0" strike="noStrike" spc="-1">
              <a:latin typeface="Arial"/>
            </a:endParaRPr>
          </a:p>
        </p:txBody>
      </p:sp>
      <p:sp>
        <p:nvSpPr>
          <p:cNvPr id="785" name="Freeform 2"/>
          <p:cNvSpPr/>
          <p:nvPr/>
        </p:nvSpPr>
        <p:spPr bwMode="auto">
          <a:xfrm>
            <a:off x="246600" y="604800"/>
            <a:ext cx="8595360" cy="4536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579D1C"/>
          </a:solidFill>
          <a:ln w="9360">
            <a:solidFill>
              <a:srgbClr val="579D1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86" name="Номер слайда 3"/>
          <p:cNvSpPr/>
          <p:nvPr/>
        </p:nvSpPr>
        <p:spPr bwMode="auto">
          <a:xfrm>
            <a:off x="8748360" y="4731840"/>
            <a:ext cx="359640" cy="375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rmAutofit/>
          </a:bodyPr>
          <a:lstStyle/>
          <a:p>
            <a:pPr>
              <a:lnSpc>
                <a:spcPct val="100000"/>
              </a:lnSpc>
              <a:buNone/>
              <a:defRPr/>
            </a:pPr>
            <a:r>
              <a:rPr lang="ru-RU" sz="1800" b="0" strike="noStrike" spc="-1">
                <a:solidFill>
                  <a:srgbClr val="FFFFFF"/>
                </a:solidFill>
                <a:latin typeface="Calibri"/>
                <a:ea typeface="Microsoft YaHei"/>
              </a:rPr>
              <a:t>39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787" name="CustomShape 40"/>
          <p:cNvSpPr/>
          <p:nvPr/>
        </p:nvSpPr>
        <p:spPr bwMode="auto">
          <a:xfrm>
            <a:off x="8712360" y="4731840"/>
            <a:ext cx="431280" cy="3596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2720" tIns="47160" rIns="72720" bIns="36360" anchor="t">
            <a:noAutofit/>
          </a:bodyPr>
          <a:lstStyle/>
          <a:p>
            <a:pPr>
              <a:lnSpc>
                <a:spcPct val="100000"/>
              </a:lnSpc>
              <a:buNone/>
              <a:defRPr/>
            </a:pPr>
            <a:r>
              <a:rPr lang="ru-RU" sz="1200" b="0" strike="noStrike" spc="-1">
                <a:solidFill>
                  <a:srgbClr val="000000"/>
                </a:solidFill>
                <a:latin typeface="Arial"/>
                <a:ea typeface="Arial"/>
              </a:rPr>
              <a:t>39</a:t>
            </a:r>
            <a:endParaRPr lang="ru-RU" sz="1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81" name="Text Box 2"/>
          <p:cNvSpPr/>
          <p:nvPr/>
        </p:nvSpPr>
        <p:spPr bwMode="auto">
          <a:xfrm>
            <a:off x="851400" y="-19080"/>
            <a:ext cx="8206200" cy="381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82" name="Прямоугольник 13"/>
          <p:cNvSpPr/>
          <p:nvPr/>
        </p:nvSpPr>
        <p:spPr bwMode="auto">
          <a:xfrm>
            <a:off x="2696760" y="1419480"/>
            <a:ext cx="591120" cy="257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  <a:defRPr/>
            </a:pPr>
            <a:r>
              <a:rPr lang="ru-RU" sz="1100" b="1" strike="noStrike" spc="-1">
                <a:solidFill>
                  <a:srgbClr val="FFFFFF"/>
                </a:solidFill>
                <a:latin typeface="Arial"/>
                <a:ea typeface="DejaVu Sans"/>
              </a:rPr>
              <a:t>9,3 га </a:t>
            </a:r>
            <a:endParaRPr lang="ru-RU" sz="1100" b="0" strike="noStrike" spc="-1">
              <a:latin typeface="Arial"/>
            </a:endParaRPr>
          </a:p>
        </p:txBody>
      </p:sp>
      <p:sp>
        <p:nvSpPr>
          <p:cNvPr id="383" name="Прямоугольник 6"/>
          <p:cNvSpPr/>
          <p:nvPr/>
        </p:nvSpPr>
        <p:spPr bwMode="auto">
          <a:xfrm>
            <a:off x="3233518" y="1042560"/>
            <a:ext cx="4926240" cy="147719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  <a:defRPr/>
            </a:pPr>
            <a:r>
              <a:rPr lang="ru-RU" sz="1300" b="1" strike="noStrike" spc="-1">
                <a:solidFill>
                  <a:srgbClr val="000000"/>
                </a:solidFill>
                <a:latin typeface="Arial"/>
                <a:ea typeface="Microsoft YaHei"/>
              </a:rPr>
              <a:t>Строительство комбикормового завода,</a:t>
            </a:r>
            <a:endParaRPr lang="ru-RU" sz="13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defRPr/>
            </a:pPr>
            <a:r>
              <a:rPr lang="ru-RU" sz="1300" b="1" strike="noStrike" spc="-1">
                <a:solidFill>
                  <a:srgbClr val="000000"/>
                </a:solidFill>
                <a:latin typeface="Arial"/>
                <a:ea typeface="Microsoft YaHei"/>
              </a:rPr>
              <a:t>монтаж семенной линии </a:t>
            </a:r>
            <a:r>
              <a:rPr lang="ru-RU" sz="1300" b="0" strike="noStrike" spc="-1">
                <a:solidFill>
                  <a:srgbClr val="000000"/>
                </a:solidFill>
                <a:latin typeface="Arial"/>
                <a:ea typeface="Arial"/>
              </a:rPr>
              <a:t> (реализуется)</a:t>
            </a:r>
            <a:endParaRPr lang="ru-RU" sz="13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defRPr/>
            </a:pPr>
            <a:r>
              <a:rPr lang="ru-RU" sz="13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Инициатор – ООО АК «Куликов Родник»</a:t>
            </a:r>
            <a:endParaRPr lang="ru-RU" sz="13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defRPr/>
            </a:pPr>
            <a:r>
              <a:rPr lang="ru-RU" sz="1300" b="0" strike="noStrike" spc="-1">
                <a:solidFill>
                  <a:srgbClr val="000000"/>
                </a:solidFill>
                <a:latin typeface="Arial"/>
                <a:ea typeface="Arial"/>
              </a:rPr>
              <a:t>Инвестиции – 31,0 млн. руб. </a:t>
            </a:r>
            <a:endParaRPr lang="ru-RU" sz="13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defRPr/>
            </a:pPr>
            <a:r>
              <a:rPr lang="ru-RU" sz="1300" b="0" strike="noStrike" spc="-1">
                <a:solidFill>
                  <a:srgbClr val="000000"/>
                </a:solidFill>
                <a:latin typeface="Arial"/>
                <a:ea typeface="Arial"/>
              </a:rPr>
              <a:t>Количество новых рабочих мест – 10</a:t>
            </a:r>
            <a:endParaRPr lang="ru-RU" sz="13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defRPr/>
            </a:pPr>
            <a:r>
              <a:rPr lang="ru-RU" sz="13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Срок реализации – 2020 - 2026 гг.</a:t>
            </a:r>
            <a:endParaRPr lang="ru-RU" sz="13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defRPr/>
            </a:pPr>
            <a:r>
              <a:rPr lang="ru-RU" sz="13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Место реализации: д. Куликово</a:t>
            </a:r>
            <a:endParaRPr lang="ru-RU" sz="1300" b="0" strike="noStrike" spc="-1">
              <a:latin typeface="Arial"/>
            </a:endParaRPr>
          </a:p>
        </p:txBody>
      </p:sp>
      <p:pic>
        <p:nvPicPr>
          <p:cNvPr id="384" name="Рисунок 4"/>
          <p:cNvPicPr/>
          <p:nvPr/>
        </p:nvPicPr>
        <p:blipFill>
          <a:blip r:embed="rId2"/>
          <a:stretch/>
        </p:blipFill>
        <p:spPr bwMode="auto">
          <a:xfrm>
            <a:off x="3622992" y="2965680"/>
            <a:ext cx="1737047" cy="1811160"/>
          </a:xfrm>
          <a:prstGeom prst="rect">
            <a:avLst/>
          </a:prstGeom>
          <a:ln w="0">
            <a:noFill/>
          </a:ln>
        </p:spPr>
      </p:pic>
      <p:pic>
        <p:nvPicPr>
          <p:cNvPr id="385" name="Рисунок 10"/>
          <p:cNvPicPr/>
          <p:nvPr/>
        </p:nvPicPr>
        <p:blipFill>
          <a:blip r:embed="rId3"/>
          <a:stretch/>
        </p:blipFill>
        <p:spPr bwMode="auto">
          <a:xfrm>
            <a:off x="5955840" y="2954160"/>
            <a:ext cx="1734396" cy="1811160"/>
          </a:xfrm>
          <a:prstGeom prst="rect">
            <a:avLst/>
          </a:prstGeom>
          <a:ln w="0">
            <a:noFill/>
          </a:ln>
        </p:spPr>
      </p:pic>
      <p:pic>
        <p:nvPicPr>
          <p:cNvPr id="386" name="Рисунок 1"/>
          <p:cNvPicPr/>
          <p:nvPr/>
        </p:nvPicPr>
        <p:blipFill>
          <a:blip r:embed="rId4"/>
          <a:stretch/>
        </p:blipFill>
        <p:spPr bwMode="auto">
          <a:xfrm>
            <a:off x="587879" y="1059480"/>
            <a:ext cx="2196360" cy="2904120"/>
          </a:xfrm>
          <a:prstGeom prst="rect">
            <a:avLst/>
          </a:prstGeom>
          <a:ln w="0">
            <a:noFill/>
          </a:ln>
        </p:spPr>
      </p:pic>
      <p:sp>
        <p:nvSpPr>
          <p:cNvPr id="387" name="CustomShape 1"/>
          <p:cNvSpPr/>
          <p:nvPr/>
        </p:nvSpPr>
        <p:spPr bwMode="auto">
          <a:xfrm>
            <a:off x="412200" y="111240"/>
            <a:ext cx="8441280" cy="51984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358DC1"/>
          </a:solidFill>
          <a:ln w="9360">
            <a:solidFill>
              <a:srgbClr val="3465A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Overflow="overflow" horzOverflow="overflow" lIns="63720" tIns="32040" rIns="63720" bIns="32040" numCol="1" spcCol="0" anchor="ctr">
            <a:noAutofit/>
          </a:bodyPr>
          <a:lstStyle/>
          <a:p>
            <a:pPr algn="ctr">
              <a:lnSpc>
                <a:spcPct val="100000"/>
              </a:lnSpc>
              <a:buNone/>
              <a:defRPr/>
            </a:pPr>
            <a:r>
              <a:rPr lang="ru-RU" sz="2300" b="1" strike="noStrike" spc="-1">
                <a:solidFill>
                  <a:srgbClr val="FFFFFF"/>
                </a:solidFill>
                <a:latin typeface="Arial"/>
                <a:ea typeface="DejaVu Sans"/>
              </a:rPr>
              <a:t>Инвестиционные проекты</a:t>
            </a:r>
            <a:endParaRPr lang="ru-RU" sz="2300" b="0" strike="noStrike" spc="-1">
              <a:latin typeface="Arial"/>
            </a:endParaRPr>
          </a:p>
        </p:txBody>
      </p:sp>
      <p:sp>
        <p:nvSpPr>
          <p:cNvPr id="388" name="Freeform 2"/>
          <p:cNvSpPr/>
          <p:nvPr/>
        </p:nvSpPr>
        <p:spPr bwMode="auto">
          <a:xfrm flipV="1">
            <a:off x="376200" y="675000"/>
            <a:ext cx="8439840" cy="3384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579D1C"/>
          </a:solidFill>
          <a:ln w="9360">
            <a:solidFill>
              <a:srgbClr val="579D1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89" name="CustomShape 2"/>
          <p:cNvSpPr/>
          <p:nvPr/>
        </p:nvSpPr>
        <p:spPr bwMode="auto">
          <a:xfrm>
            <a:off x="8712360" y="4731840"/>
            <a:ext cx="431280" cy="3596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2720" tIns="47160" rIns="72720" bIns="36360" anchor="t">
            <a:noAutofit/>
          </a:bodyPr>
          <a:lstStyle/>
          <a:p>
            <a:pPr>
              <a:lnSpc>
                <a:spcPct val="100000"/>
              </a:lnSpc>
              <a:buNone/>
              <a:defRPr/>
            </a:pPr>
            <a:r>
              <a:rPr lang="ru-RU" sz="1200" b="0" strike="noStrike" spc="-1">
                <a:solidFill>
                  <a:srgbClr val="000000"/>
                </a:solidFill>
                <a:latin typeface="Arial"/>
                <a:ea typeface="Arial"/>
              </a:rPr>
              <a:t>4</a:t>
            </a:r>
            <a:endParaRPr lang="ru-RU" sz="1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788" name="Table 4"/>
          <p:cNvGraphicFramePr>
            <a:graphicFrameLocks/>
          </p:cNvGraphicFramePr>
          <p:nvPr/>
        </p:nvGraphicFramePr>
        <p:xfrm>
          <a:off x="448920" y="1059480"/>
          <a:ext cx="8299080" cy="3328200"/>
        </p:xfrm>
        <a:graphic>
          <a:graphicData uri="http://schemas.openxmlformats.org/drawingml/2006/table">
            <a:tbl>
              <a:tblPr/>
              <a:tblGrid>
                <a:gridCol w="3228480"/>
                <a:gridCol w="2027880"/>
                <a:gridCol w="1152000"/>
                <a:gridCol w="1008000"/>
                <a:gridCol w="882720"/>
              </a:tblGrid>
              <a:tr h="41704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Arial"/>
                          <a:ea typeface="Arial Unicode MS"/>
                        </a:rPr>
                        <a:t>Наименование объекта, улицы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41760" marR="41760">
                    <a:lnL w="12240" algn="ctr">
                      <a:solidFill>
                        <a:srgbClr val="000000"/>
                      </a:solidFill>
                    </a:lnL>
                    <a:lnR w="12240" algn="ctr">
                      <a:solidFill>
                        <a:srgbClr val="000000"/>
                      </a:solidFill>
                    </a:lnR>
                    <a:lnT w="12240" algn="ctr">
                      <a:solidFill>
                        <a:srgbClr val="000000"/>
                      </a:solidFill>
                    </a:lnT>
                    <a:lnB w="1224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Arial"/>
                          <a:ea typeface="Arial Unicode MS"/>
                        </a:rPr>
                        <a:t>Вид работ 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41760" marR="41760">
                    <a:lnL w="12240" algn="ctr">
                      <a:solidFill>
                        <a:srgbClr val="000000"/>
                      </a:solidFill>
                    </a:lnL>
                    <a:lnR w="12240" algn="ctr">
                      <a:solidFill>
                        <a:srgbClr val="000000"/>
                      </a:solidFill>
                    </a:lnR>
                    <a:lnT w="12240" algn="ctr">
                      <a:solidFill>
                        <a:srgbClr val="000000"/>
                      </a:solidFill>
                    </a:lnT>
                    <a:lnB w="1224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Arial"/>
                          <a:ea typeface="Arial Unicode MS"/>
                        </a:rPr>
                        <a:t>Объем работ (км/м2)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41760" marR="41760">
                    <a:lnL w="12240" algn="ctr">
                      <a:solidFill>
                        <a:srgbClr val="000000"/>
                      </a:solidFill>
                    </a:lnL>
                    <a:lnR w="12240" algn="ctr">
                      <a:solidFill>
                        <a:srgbClr val="000000"/>
                      </a:solidFill>
                    </a:lnR>
                    <a:lnT w="12240" algn="ctr">
                      <a:solidFill>
                        <a:srgbClr val="000000"/>
                      </a:solidFill>
                    </a:lnT>
                    <a:lnB w="1224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Arial"/>
                          <a:ea typeface="Arial Unicode MS"/>
                        </a:rPr>
                        <a:t>Период реализации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41760" marR="41760">
                    <a:lnL w="12240" algn="ctr">
                      <a:solidFill>
                        <a:srgbClr val="000000"/>
                      </a:solidFill>
                    </a:lnL>
                    <a:lnR w="12240" algn="ctr">
                      <a:solidFill>
                        <a:srgbClr val="000000"/>
                      </a:solidFill>
                    </a:lnR>
                    <a:lnT w="12240" algn="ctr">
                      <a:solidFill>
                        <a:srgbClr val="000000"/>
                      </a:solidFill>
                    </a:lnT>
                    <a:lnB w="1224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Млн. руб.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41760" marR="41760">
                    <a:lnL w="12240" algn="ctr">
                      <a:solidFill>
                        <a:srgbClr val="000000"/>
                      </a:solidFill>
                    </a:lnL>
                    <a:lnR w="12240" algn="ctr">
                      <a:solidFill>
                        <a:srgbClr val="000000"/>
                      </a:solidFill>
                    </a:lnR>
                    <a:lnT w="12240" algn="ctr">
                      <a:solidFill>
                        <a:srgbClr val="000000"/>
                      </a:solidFill>
                    </a:lnT>
                    <a:lnB w="12240" algn="ctr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54578">
                <a:tc gridSpan="5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2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Национальный проект «Инфраструктура для жизни»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41760" marR="41760">
                    <a:lnL w="12240" algn="ctr">
                      <a:solidFill>
                        <a:srgbClr val="000000"/>
                      </a:solidFill>
                    </a:lnL>
                    <a:lnR w="12240" algn="ctr">
                      <a:solidFill>
                        <a:srgbClr val="000000"/>
                      </a:solidFill>
                    </a:lnR>
                    <a:lnT w="12240" algn="ctr">
                      <a:solidFill>
                        <a:srgbClr val="000000"/>
                      </a:solidFill>
                    </a:lnT>
                    <a:lnB w="12240" algn="ctr">
                      <a:solidFill>
                        <a:srgbClr val="000000"/>
                      </a:solidFill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</a:tr>
              <a:tr h="66235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  <a:defRPr/>
                      </a:pPr>
                      <a:r>
                        <a:rPr lang="ru-RU" sz="1200" b="0" strike="noStrike" spc="-1">
                          <a:latin typeface="Arial"/>
                        </a:rPr>
                        <a:t>Ремонт автодороги «Подъезд к Куликово»</a:t>
                      </a:r>
                      <a:endParaRPr sz="1200" b="0" strike="noStrike" spc="-1">
                        <a:latin typeface="Arial"/>
                      </a:endParaRPr>
                    </a:p>
                  </a:txBody>
                  <a:tcPr marL="41760" marR="41760">
                    <a:lnL w="12240" algn="ctr">
                      <a:solidFill>
                        <a:srgbClr val="000000"/>
                      </a:solidFill>
                    </a:lnL>
                    <a:lnR w="12240" algn="ctr">
                      <a:solidFill>
                        <a:srgbClr val="000000"/>
                      </a:solidFill>
                    </a:lnR>
                    <a:lnT w="12240" algn="ctr">
                      <a:solidFill>
                        <a:srgbClr val="000000"/>
                      </a:solidFill>
                    </a:lnT>
                    <a:lnB w="1224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  <a:defRPr/>
                      </a:pPr>
                      <a:r>
                        <a:rPr lang="ru-RU" sz="1200" b="0" strike="noStrike" spc="-1">
                          <a:latin typeface="Arial"/>
                        </a:rPr>
                        <a:t>Ремонт асфальтобетонного покрытия</a:t>
                      </a:r>
                      <a:endParaRPr sz="1200" b="0" strike="noStrike" spc="-1">
                        <a:latin typeface="Arial"/>
                      </a:endParaRPr>
                    </a:p>
                  </a:txBody>
                  <a:tcPr marL="41760" marR="41760">
                    <a:lnL w="12240" algn="ctr">
                      <a:solidFill>
                        <a:srgbClr val="000000"/>
                      </a:solidFill>
                    </a:lnL>
                    <a:lnR w="12240" algn="ctr">
                      <a:solidFill>
                        <a:srgbClr val="000000"/>
                      </a:solidFill>
                    </a:lnR>
                    <a:lnT w="12240" algn="ctr">
                      <a:solidFill>
                        <a:srgbClr val="000000"/>
                      </a:solidFill>
                    </a:lnT>
                    <a:lnB w="1224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Arial"/>
                          <a:ea typeface="Arial Unicode MS"/>
                        </a:rPr>
                        <a:t>1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41760" marR="41760">
                    <a:lnL w="12240" algn="ctr">
                      <a:solidFill>
                        <a:srgbClr val="000000"/>
                      </a:solidFill>
                    </a:lnL>
                    <a:lnR w="12240" algn="ctr">
                      <a:solidFill>
                        <a:srgbClr val="000000"/>
                      </a:solidFill>
                    </a:lnR>
                    <a:lnT w="12240" algn="ctr">
                      <a:solidFill>
                        <a:srgbClr val="000000"/>
                      </a:solidFill>
                    </a:lnT>
                    <a:lnB w="1224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Arial"/>
                          <a:ea typeface="Arial Unicode MS"/>
                        </a:rPr>
                        <a:t>2025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41760" marR="41760">
                    <a:lnL w="12240" algn="ctr">
                      <a:solidFill>
                        <a:srgbClr val="000000"/>
                      </a:solidFill>
                    </a:lnL>
                    <a:lnR w="12240" algn="ctr">
                      <a:solidFill>
                        <a:srgbClr val="000000"/>
                      </a:solidFill>
                    </a:lnR>
                    <a:lnT w="12240" algn="ctr">
                      <a:solidFill>
                        <a:srgbClr val="000000"/>
                      </a:solidFill>
                    </a:lnT>
                    <a:lnB w="1224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Arial"/>
                          <a:ea typeface="Arial Unicode MS"/>
                        </a:rPr>
                        <a:t>14,9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41760" marR="41760">
                    <a:lnL w="12240" algn="ctr">
                      <a:solidFill>
                        <a:srgbClr val="000000"/>
                      </a:solidFill>
                    </a:lnL>
                    <a:lnR w="12240" algn="ctr">
                      <a:solidFill>
                        <a:srgbClr val="000000"/>
                      </a:solidFill>
                    </a:lnR>
                    <a:lnT w="12240" algn="ctr">
                      <a:solidFill>
                        <a:srgbClr val="000000"/>
                      </a:solidFill>
                    </a:lnT>
                    <a:lnB w="12240" algn="ctr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74198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  <a:defRPr/>
                      </a:pPr>
                      <a:r>
                        <a:rPr lang="ru-RU" sz="1200" b="0" strike="noStrike" spc="-1">
                          <a:latin typeface="Arial"/>
                        </a:rPr>
                        <a:t>Ремонт автодороги «Подъезд к г. Тюмень -Нижнетобольное - Охотино»</a:t>
                      </a:r>
                      <a:endParaRPr sz="12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  <a:defRPr/>
                      </a:pPr>
                      <a:endParaRPr sz="1200" b="0" strike="noStrike" spc="-1">
                        <a:latin typeface="Arial"/>
                      </a:endParaRPr>
                    </a:p>
                  </a:txBody>
                  <a:tcPr marL="41760" marR="41760">
                    <a:lnL w="12240" algn="ctr">
                      <a:solidFill>
                        <a:srgbClr val="000000"/>
                      </a:solidFill>
                    </a:lnL>
                    <a:lnR w="12240" algn="ctr">
                      <a:solidFill>
                        <a:srgbClr val="000000"/>
                      </a:solidFill>
                    </a:lnR>
                    <a:lnT w="12240" algn="ctr">
                      <a:solidFill>
                        <a:srgbClr val="000000"/>
                      </a:solidFill>
                    </a:lnT>
                    <a:lnB w="1224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  <a:defRPr/>
                      </a:pPr>
                      <a:r>
                        <a:rPr lang="ru-RU" sz="1200" b="0" strike="noStrike" spc="-1">
                          <a:latin typeface="Arial"/>
                        </a:rPr>
                        <a:t>Ремонт асфальтобетонного покрытия</a:t>
                      </a:r>
                      <a:endParaRPr sz="12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  <a:defRPr/>
                      </a:pPr>
                      <a:endParaRPr sz="1200" b="0" strike="noStrike" spc="-1">
                        <a:latin typeface="Arial"/>
                      </a:endParaRPr>
                    </a:p>
                  </a:txBody>
                  <a:tcPr marL="41760" marR="41760">
                    <a:lnL w="12240" algn="ctr">
                      <a:solidFill>
                        <a:srgbClr val="000000"/>
                      </a:solidFill>
                    </a:lnL>
                    <a:lnR w="12240" algn="ctr">
                      <a:solidFill>
                        <a:srgbClr val="000000"/>
                      </a:solidFill>
                    </a:lnR>
                    <a:lnT w="12240" algn="ctr">
                      <a:solidFill>
                        <a:srgbClr val="000000"/>
                      </a:solidFill>
                    </a:lnT>
                    <a:lnB w="1224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Arial"/>
                          <a:ea typeface="Arial Unicode MS"/>
                        </a:rPr>
                        <a:t>1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41760" marR="41760">
                    <a:lnL w="12240" algn="ctr">
                      <a:solidFill>
                        <a:srgbClr val="000000"/>
                      </a:solidFill>
                    </a:lnL>
                    <a:lnR w="12240" algn="ctr">
                      <a:solidFill>
                        <a:srgbClr val="000000"/>
                      </a:solidFill>
                    </a:lnR>
                    <a:lnT w="12240" algn="ctr">
                      <a:solidFill>
                        <a:srgbClr val="000000"/>
                      </a:solidFill>
                    </a:lnT>
                    <a:lnB w="1224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  <a:defRPr/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Arial"/>
                          <a:ea typeface="Arial Unicode MS"/>
                        </a:rPr>
                        <a:t>2025</a:t>
                      </a:r>
                      <a:endParaRPr lang="ru-RU" sz="12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  <a:defRPr/>
                      </a:pPr>
                      <a:endParaRPr lang="ru-RU" sz="1200" b="0" strike="noStrike" spc="-1">
                        <a:latin typeface="Arial"/>
                      </a:endParaRPr>
                    </a:p>
                  </a:txBody>
                  <a:tcPr marL="41760" marR="41760">
                    <a:lnL w="12240" algn="ctr">
                      <a:solidFill>
                        <a:srgbClr val="000000"/>
                      </a:solidFill>
                    </a:lnL>
                    <a:lnR w="12240" algn="ctr">
                      <a:solidFill>
                        <a:srgbClr val="000000"/>
                      </a:solidFill>
                    </a:lnR>
                    <a:lnT w="12240" algn="ctr">
                      <a:solidFill>
                        <a:srgbClr val="000000"/>
                      </a:solidFill>
                    </a:lnT>
                    <a:lnB w="1224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Arial"/>
                          <a:ea typeface="Arial Unicode MS"/>
                        </a:rPr>
                        <a:t>14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41760" marR="41760">
                    <a:lnL w="12240" algn="ctr">
                      <a:solidFill>
                        <a:srgbClr val="000000"/>
                      </a:solidFill>
                    </a:lnL>
                    <a:lnR w="12240" algn="ctr">
                      <a:solidFill>
                        <a:srgbClr val="000000"/>
                      </a:solidFill>
                    </a:lnR>
                    <a:lnT w="12240" algn="ctr">
                      <a:solidFill>
                        <a:srgbClr val="000000"/>
                      </a:solidFill>
                    </a:lnT>
                    <a:lnB w="12240" algn="ctr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101159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1"/>
                        </a:spcBef>
                        <a:spcAft>
                          <a:spcPts val="601"/>
                        </a:spcAft>
                        <a:buNone/>
                        <a:tabLst>
                          <a:tab pos="0" algn="l"/>
                        </a:tabLst>
                        <a:defRPr/>
                      </a:pPr>
                      <a:r>
                        <a:rPr lang="ru-RU" sz="1200" b="0" strike="noStrike" spc="-1">
                          <a:latin typeface="Arial"/>
                        </a:rPr>
                        <a:t>Капитальный ремонт автодороги «Подъезд к д. Корюкина»</a:t>
                      </a:r>
                      <a:endParaRPr sz="12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01"/>
                        </a:spcBef>
                        <a:spcAft>
                          <a:spcPts val="601"/>
                        </a:spcAft>
                        <a:buNone/>
                        <a:tabLst>
                          <a:tab pos="0" algn="l"/>
                        </a:tabLst>
                        <a:defRPr/>
                      </a:pPr>
                      <a:endParaRPr sz="1200" b="0" strike="noStrike" spc="-1">
                        <a:latin typeface="Arial"/>
                      </a:endParaRPr>
                    </a:p>
                  </a:txBody>
                  <a:tcPr marL="68400" marR="68400">
                    <a:lnL w="12240" algn="ctr">
                      <a:solidFill>
                        <a:srgbClr val="000000"/>
                      </a:solidFill>
                    </a:lnL>
                    <a:lnR w="12240" algn="ctr">
                      <a:solidFill>
                        <a:srgbClr val="000000"/>
                      </a:solidFill>
                    </a:lnR>
                    <a:lnT w="12240" algn="ctr">
                      <a:solidFill>
                        <a:srgbClr val="000000"/>
                      </a:solidFill>
                    </a:lnT>
                    <a:lnB w="1224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1"/>
                        </a:spcBef>
                        <a:spcAft>
                          <a:spcPts val="601"/>
                        </a:spcAft>
                        <a:buNone/>
                        <a:tabLst>
                          <a:tab pos="0" algn="l"/>
                        </a:tabLst>
                        <a:defRPr/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Ремонт асфальтобетонного покрытия</a:t>
                      </a:r>
                      <a:endParaRPr sz="12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601"/>
                        </a:spcBef>
                        <a:spcAft>
                          <a:spcPts val="601"/>
                        </a:spcAft>
                        <a:buNone/>
                        <a:tabLst>
                          <a:tab pos="0" algn="l"/>
                        </a:tabLst>
                        <a:defRPr/>
                      </a:pPr>
                      <a:endParaRPr sz="1200" b="0" strike="noStrike" spc="-1">
                        <a:latin typeface="Arial"/>
                      </a:endParaRPr>
                    </a:p>
                  </a:txBody>
                  <a:tcPr marL="68400" marR="68400">
                    <a:lnL w="12240" algn="ctr">
                      <a:solidFill>
                        <a:srgbClr val="000000"/>
                      </a:solidFill>
                    </a:lnL>
                    <a:lnR w="12240" algn="ctr">
                      <a:solidFill>
                        <a:srgbClr val="000000"/>
                      </a:solidFill>
                    </a:lnR>
                    <a:lnT w="12240" algn="ctr">
                      <a:solidFill>
                        <a:srgbClr val="000000"/>
                      </a:solidFill>
                    </a:lnT>
                    <a:lnB w="1224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1"/>
                        </a:spcBef>
                        <a:spcAft>
                          <a:spcPts val="601"/>
                        </a:spcAft>
                        <a:buNone/>
                        <a:defRPr/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Arial"/>
                          <a:ea typeface="Arial Unicode MS"/>
                        </a:rPr>
                        <a:t>0,9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68400" marR="68400">
                    <a:lnL w="12240" algn="ctr">
                      <a:solidFill>
                        <a:srgbClr val="000000"/>
                      </a:solidFill>
                    </a:lnL>
                    <a:lnR w="12240" algn="ctr">
                      <a:solidFill>
                        <a:srgbClr val="000000"/>
                      </a:solidFill>
                    </a:lnR>
                    <a:lnT w="12240" algn="ctr">
                      <a:solidFill>
                        <a:srgbClr val="000000"/>
                      </a:solidFill>
                    </a:lnT>
                    <a:lnB w="1224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1"/>
                        </a:spcBef>
                        <a:spcAft>
                          <a:spcPts val="601"/>
                        </a:spcAft>
                        <a:buNone/>
                        <a:tabLst>
                          <a:tab pos="0" algn="l"/>
                        </a:tabLst>
                        <a:defRPr/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Arial"/>
                          <a:ea typeface="Arial Unicode MS"/>
                        </a:rPr>
                        <a:t>2025</a:t>
                      </a:r>
                      <a:endParaRPr lang="ru-RU" sz="12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601"/>
                        </a:spcBef>
                        <a:spcAft>
                          <a:spcPts val="601"/>
                        </a:spcAft>
                        <a:buNone/>
                        <a:tabLst>
                          <a:tab pos="0" algn="l"/>
                        </a:tabLst>
                        <a:defRPr/>
                      </a:pPr>
                      <a:endParaRPr lang="ru-RU" sz="1200" b="0" strike="noStrike" spc="-1">
                        <a:latin typeface="Arial"/>
                      </a:endParaRPr>
                    </a:p>
                  </a:txBody>
                  <a:tcPr marL="68400" marR="68400">
                    <a:lnL w="12240" algn="ctr">
                      <a:solidFill>
                        <a:srgbClr val="000000"/>
                      </a:solidFill>
                    </a:lnL>
                    <a:lnR w="12240" algn="ctr">
                      <a:solidFill>
                        <a:srgbClr val="000000"/>
                      </a:solidFill>
                    </a:lnR>
                    <a:lnT w="12240" algn="ctr">
                      <a:solidFill>
                        <a:srgbClr val="000000"/>
                      </a:solidFill>
                    </a:lnT>
                    <a:lnB w="1224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Arial"/>
                          <a:ea typeface="Arial Unicode MS"/>
                        </a:rPr>
                        <a:t>25,3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61920" marR="61920">
                    <a:lnL w="12240" algn="ctr">
                      <a:solidFill>
                        <a:srgbClr val="000000"/>
                      </a:solidFill>
                    </a:lnL>
                    <a:lnR w="12240" algn="ctr">
                      <a:solidFill>
                        <a:srgbClr val="000000"/>
                      </a:solidFill>
                    </a:lnR>
                    <a:lnT w="12240" algn="ctr">
                      <a:solidFill>
                        <a:srgbClr val="000000"/>
                      </a:solidFill>
                    </a:lnT>
                    <a:lnB w="12240" algn="ctr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789" name="AutoShape 1"/>
          <p:cNvSpPr/>
          <p:nvPr/>
        </p:nvSpPr>
        <p:spPr bwMode="auto">
          <a:xfrm>
            <a:off x="246600" y="86760"/>
            <a:ext cx="8595360" cy="46188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358DC1"/>
          </a:solidFill>
          <a:ln w="9360">
            <a:solidFill>
              <a:srgbClr val="3465A4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8840" tIns="39600" rIns="78840" bIns="39600" anchor="t">
            <a:noAutofit/>
          </a:bodyPr>
          <a:lstStyle/>
          <a:p>
            <a:pPr algn="ctr">
              <a:lnSpc>
                <a:spcPct val="100000"/>
              </a:lnSpc>
              <a:buNone/>
              <a:defRPr/>
            </a:pPr>
            <a:r>
              <a:rPr lang="ru-RU" sz="2300" b="1" strike="noStrike" spc="-1">
                <a:solidFill>
                  <a:srgbClr val="FFFFFF"/>
                </a:solidFill>
                <a:latin typeface="Arial"/>
                <a:ea typeface="DejaVu Sans"/>
              </a:rPr>
              <a:t>Планируемые мероприятия</a:t>
            </a:r>
            <a:endParaRPr lang="ru-RU" sz="2300" b="0" strike="noStrike" spc="-1">
              <a:latin typeface="Arial"/>
            </a:endParaRPr>
          </a:p>
        </p:txBody>
      </p:sp>
      <p:sp>
        <p:nvSpPr>
          <p:cNvPr id="790" name="Freeform 2"/>
          <p:cNvSpPr/>
          <p:nvPr/>
        </p:nvSpPr>
        <p:spPr bwMode="auto">
          <a:xfrm>
            <a:off x="246600" y="604800"/>
            <a:ext cx="8595360" cy="4536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579D1C"/>
          </a:solidFill>
          <a:ln w="9360">
            <a:solidFill>
              <a:srgbClr val="579D1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91" name="Номер слайда 3"/>
          <p:cNvSpPr/>
          <p:nvPr/>
        </p:nvSpPr>
        <p:spPr bwMode="auto">
          <a:xfrm>
            <a:off x="8748360" y="4731840"/>
            <a:ext cx="359640" cy="375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rmAutofit/>
          </a:bodyPr>
          <a:lstStyle/>
          <a:p>
            <a:pPr>
              <a:lnSpc>
                <a:spcPct val="100000"/>
              </a:lnSpc>
              <a:buNone/>
              <a:defRPr/>
            </a:pPr>
            <a:r>
              <a:rPr lang="ru-RU" sz="1800" b="0" strike="noStrike" spc="-1">
                <a:solidFill>
                  <a:srgbClr val="FFFFFF"/>
                </a:solidFill>
                <a:latin typeface="Calibri"/>
                <a:ea typeface="Microsoft YaHei"/>
              </a:rPr>
              <a:t>39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792" name="CustomShape 41"/>
          <p:cNvSpPr/>
          <p:nvPr/>
        </p:nvSpPr>
        <p:spPr bwMode="auto">
          <a:xfrm>
            <a:off x="8712360" y="4731840"/>
            <a:ext cx="431280" cy="3596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2720" tIns="47160" rIns="72720" bIns="36360" anchor="t">
            <a:noAutofit/>
          </a:bodyPr>
          <a:lstStyle/>
          <a:p>
            <a:pPr>
              <a:lnSpc>
                <a:spcPct val="100000"/>
              </a:lnSpc>
              <a:buNone/>
              <a:defRPr/>
            </a:pPr>
            <a:r>
              <a:rPr lang="ru-RU" sz="1200" b="0" strike="noStrike" spc="-1">
                <a:solidFill>
                  <a:srgbClr val="000000"/>
                </a:solidFill>
                <a:latin typeface="Arial"/>
                <a:ea typeface="Arial"/>
              </a:rPr>
              <a:t>40</a:t>
            </a:r>
            <a:endParaRPr lang="ru-RU" sz="1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93" name="AutoShape 1"/>
          <p:cNvSpPr/>
          <p:nvPr/>
        </p:nvSpPr>
        <p:spPr bwMode="auto">
          <a:xfrm>
            <a:off x="246600" y="86760"/>
            <a:ext cx="8595360" cy="46188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358DC1"/>
          </a:solidFill>
          <a:ln w="9360">
            <a:solidFill>
              <a:srgbClr val="3465A4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8840" tIns="39600" rIns="78840" bIns="39600" anchor="t">
            <a:noAutofit/>
          </a:bodyPr>
          <a:lstStyle/>
          <a:p>
            <a:pPr algn="ctr">
              <a:lnSpc>
                <a:spcPct val="100000"/>
              </a:lnSpc>
              <a:buNone/>
              <a:defRPr/>
            </a:pPr>
            <a:r>
              <a:rPr lang="ru-RU" sz="2300" b="1" strike="noStrike" spc="-1">
                <a:solidFill>
                  <a:srgbClr val="FFFFFF"/>
                </a:solidFill>
                <a:latin typeface="Arial"/>
                <a:ea typeface="DejaVu Sans"/>
              </a:rPr>
              <a:t>Планируемые мероприятия</a:t>
            </a:r>
            <a:endParaRPr lang="ru-RU" sz="2300" b="0" strike="noStrike" spc="-1">
              <a:latin typeface="Arial"/>
            </a:endParaRPr>
          </a:p>
        </p:txBody>
      </p:sp>
      <p:sp>
        <p:nvSpPr>
          <p:cNvPr id="794" name="Freeform 2"/>
          <p:cNvSpPr/>
          <p:nvPr/>
        </p:nvSpPr>
        <p:spPr bwMode="auto">
          <a:xfrm>
            <a:off x="246600" y="604800"/>
            <a:ext cx="8595360" cy="4536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579D1C"/>
          </a:solidFill>
          <a:ln w="9360">
            <a:solidFill>
              <a:srgbClr val="579D1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aphicFrame>
        <p:nvGraphicFramePr>
          <p:cNvPr id="795" name="Таблица 2"/>
          <p:cNvGraphicFramePr>
            <a:graphicFrameLocks/>
          </p:cNvGraphicFramePr>
          <p:nvPr/>
        </p:nvGraphicFramePr>
        <p:xfrm>
          <a:off x="467640" y="885240"/>
          <a:ext cx="8136720" cy="1325880"/>
        </p:xfrm>
        <a:graphic>
          <a:graphicData uri="http://schemas.openxmlformats.org/drawingml/2006/table">
            <a:tbl>
              <a:tblPr/>
              <a:tblGrid>
                <a:gridCol w="4500000"/>
                <a:gridCol w="3636719"/>
              </a:tblGrid>
              <a:tr h="2710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Перечень проектов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>
                    <a:lnL w="12240" algn="ctr">
                      <a:solidFill>
                        <a:srgbClr val="000000"/>
                      </a:solidFill>
                    </a:lnL>
                    <a:lnR w="12240" algn="ctr">
                      <a:solidFill>
                        <a:srgbClr val="000000"/>
                      </a:solidFill>
                    </a:lnR>
                    <a:lnT w="12240" algn="ctr">
                      <a:solidFill>
                        <a:srgbClr val="000000"/>
                      </a:solidFill>
                    </a:lnT>
                    <a:lnB w="1224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Период реализации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>
                    <a:lnL w="12240" algn="ctr">
                      <a:solidFill>
                        <a:srgbClr val="000000"/>
                      </a:solidFill>
                    </a:lnL>
                    <a:lnR w="12240" algn="ctr">
                      <a:solidFill>
                        <a:srgbClr val="000000"/>
                      </a:solidFill>
                    </a:lnR>
                    <a:lnT w="12240" algn="ctr">
                      <a:solidFill>
                        <a:srgbClr val="000000"/>
                      </a:solidFill>
                    </a:lnT>
                    <a:lnB w="1224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452160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200" b="1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Государственная программа Курганской области «Развитие газоснабжения и газификации Курганской области»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>
                    <a:lnL w="12240" algn="ctr">
                      <a:solidFill>
                        <a:srgbClr val="000000"/>
                      </a:solidFill>
                    </a:lnL>
                    <a:lnR w="12240" algn="ctr">
                      <a:solidFill>
                        <a:srgbClr val="000000"/>
                      </a:solidFill>
                    </a:lnR>
                    <a:lnT w="12240" algn="ctr">
                      <a:solidFill>
                        <a:srgbClr val="000000"/>
                      </a:solidFill>
                    </a:lnT>
                    <a:lnB w="1224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</a:tr>
              <a:tr h="6026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Газопровод межпоселковый с. Першино – д. Тебенякское – пос. Стеклозавод – с. Боровлянка Белозерского МО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>
                    <a:lnL w="12240" algn="ctr">
                      <a:solidFill>
                        <a:srgbClr val="000000"/>
                      </a:solidFill>
                    </a:lnL>
                    <a:lnR w="12240" algn="ctr">
                      <a:solidFill>
                        <a:srgbClr val="000000"/>
                      </a:solidFill>
                    </a:lnR>
                    <a:lnT w="12240" algn="ctr">
                      <a:solidFill>
                        <a:srgbClr val="000000"/>
                      </a:solidFill>
                    </a:lnT>
                    <a:lnB w="1224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2025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>
                    <a:lnL w="12240" algn="ctr">
                      <a:solidFill>
                        <a:srgbClr val="000000"/>
                      </a:solidFill>
                    </a:lnL>
                    <a:lnR w="12240" algn="ctr">
                      <a:solidFill>
                        <a:srgbClr val="000000"/>
                      </a:solidFill>
                    </a:lnR>
                    <a:lnT w="12240" algn="ctr">
                      <a:solidFill>
                        <a:srgbClr val="000000"/>
                      </a:solidFill>
                    </a:lnT>
                    <a:lnB w="1224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796" name="CustomShape 42"/>
          <p:cNvSpPr/>
          <p:nvPr/>
        </p:nvSpPr>
        <p:spPr bwMode="auto">
          <a:xfrm>
            <a:off x="8712360" y="4731840"/>
            <a:ext cx="431280" cy="3596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2720" tIns="47160" rIns="72720" bIns="36360" anchor="t">
            <a:noAutofit/>
          </a:bodyPr>
          <a:lstStyle/>
          <a:p>
            <a:pPr>
              <a:lnSpc>
                <a:spcPct val="100000"/>
              </a:lnSpc>
              <a:buNone/>
              <a:defRPr/>
            </a:pPr>
            <a:r>
              <a:rPr lang="ru-RU" sz="1200" b="0" strike="noStrike" spc="-1">
                <a:solidFill>
                  <a:srgbClr val="000000"/>
                </a:solidFill>
                <a:latin typeface="Arial"/>
                <a:ea typeface="Arial"/>
              </a:rPr>
              <a:t>41</a:t>
            </a:r>
            <a:endParaRPr lang="ru-RU" sz="1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90" name="Прямоугольник 13"/>
          <p:cNvSpPr/>
          <p:nvPr/>
        </p:nvSpPr>
        <p:spPr bwMode="auto">
          <a:xfrm>
            <a:off x="2696760" y="1419480"/>
            <a:ext cx="591120" cy="257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  <a:defRPr/>
            </a:pPr>
            <a:r>
              <a:rPr lang="ru-RU" sz="1100" b="1" strike="noStrike" spc="-1">
                <a:solidFill>
                  <a:srgbClr val="FFFFFF"/>
                </a:solidFill>
                <a:latin typeface="Arial"/>
                <a:ea typeface="Microsoft YaHei"/>
              </a:rPr>
              <a:t>9,3 га </a:t>
            </a:r>
            <a:endParaRPr lang="ru-RU" sz="1100" b="0" strike="noStrike" spc="-1">
              <a:latin typeface="Arial"/>
            </a:endParaRPr>
          </a:p>
        </p:txBody>
      </p:sp>
      <p:pic>
        <p:nvPicPr>
          <p:cNvPr id="391" name="Рисунок 6"/>
          <p:cNvPicPr/>
          <p:nvPr/>
        </p:nvPicPr>
        <p:blipFill>
          <a:blip r:embed="rId2"/>
          <a:stretch/>
        </p:blipFill>
        <p:spPr bwMode="auto">
          <a:xfrm>
            <a:off x="656280" y="2968920"/>
            <a:ext cx="2896920" cy="1594800"/>
          </a:xfrm>
          <a:prstGeom prst="rect">
            <a:avLst/>
          </a:prstGeom>
          <a:ln w="0">
            <a:noFill/>
          </a:ln>
        </p:spPr>
      </p:pic>
      <p:sp>
        <p:nvSpPr>
          <p:cNvPr id="392" name="Прямоугольник 8"/>
          <p:cNvSpPr/>
          <p:nvPr/>
        </p:nvSpPr>
        <p:spPr bwMode="auto">
          <a:xfrm>
            <a:off x="4221720" y="3179160"/>
            <a:ext cx="4466520" cy="127907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  <a:defRPr/>
            </a:pPr>
            <a:r>
              <a:rPr lang="ru-RU" sz="1300" b="1" strike="noStrike" spc="-1">
                <a:solidFill>
                  <a:srgbClr val="000000"/>
                </a:solidFill>
                <a:latin typeface="Arial"/>
                <a:ea typeface="Microsoft YaHei"/>
              </a:rPr>
              <a:t>Производство газоблока</a:t>
            </a:r>
            <a:r>
              <a:rPr lang="ru-RU" sz="13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 (планируется)</a:t>
            </a:r>
            <a:endParaRPr lang="ru-RU" sz="13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defRPr/>
            </a:pPr>
            <a:r>
              <a:rPr lang="ru-RU" sz="13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Инициатор – ООО «Паритет»</a:t>
            </a:r>
            <a:endParaRPr lang="ru-RU" sz="13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defRPr/>
            </a:pPr>
            <a:r>
              <a:rPr lang="ru-RU" sz="1300" b="0" strike="noStrike" spc="-1">
                <a:solidFill>
                  <a:srgbClr val="000000"/>
                </a:solidFill>
                <a:latin typeface="Arial"/>
                <a:ea typeface="Arial"/>
              </a:rPr>
              <a:t>Инвестиции – 50,0 млн. руб.</a:t>
            </a:r>
            <a:endParaRPr lang="ru-RU" sz="13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defRPr/>
            </a:pPr>
            <a:r>
              <a:rPr lang="ru-RU" sz="1300" b="0" strike="noStrike" spc="-1">
                <a:solidFill>
                  <a:srgbClr val="000000"/>
                </a:solidFill>
                <a:latin typeface="Arial"/>
                <a:ea typeface="Arial"/>
              </a:rPr>
              <a:t>Количество новых рабочих мест – 20</a:t>
            </a:r>
            <a:endParaRPr lang="ru-RU" sz="13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defRPr/>
            </a:pPr>
            <a:r>
              <a:rPr lang="ru-RU" sz="13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Срок реализации – 2025 - 2026 гг.</a:t>
            </a:r>
            <a:endParaRPr lang="ru-RU" sz="13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defRPr/>
            </a:pPr>
            <a:r>
              <a:rPr lang="ru-RU" sz="13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Место реализации: п. Стеклозавод</a:t>
            </a:r>
            <a:endParaRPr lang="ru-RU" sz="1300" b="0" strike="noStrike" spc="-1">
              <a:latin typeface="Arial"/>
            </a:endParaRPr>
          </a:p>
        </p:txBody>
      </p:sp>
      <p:sp>
        <p:nvSpPr>
          <p:cNvPr id="393" name="Freeform 2"/>
          <p:cNvSpPr/>
          <p:nvPr/>
        </p:nvSpPr>
        <p:spPr bwMode="auto">
          <a:xfrm flipV="1">
            <a:off x="376200" y="675000"/>
            <a:ext cx="8439840" cy="3384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579D1C"/>
          </a:solidFill>
          <a:ln w="9360">
            <a:solidFill>
              <a:srgbClr val="579D1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94" name="Рисунок 9"/>
          <p:cNvPicPr/>
          <p:nvPr/>
        </p:nvPicPr>
        <p:blipFill>
          <a:blip r:embed="rId3"/>
          <a:stretch/>
        </p:blipFill>
        <p:spPr bwMode="auto">
          <a:xfrm>
            <a:off x="494280" y="874440"/>
            <a:ext cx="1786680" cy="1761480"/>
          </a:xfrm>
          <a:prstGeom prst="rect">
            <a:avLst/>
          </a:prstGeom>
          <a:ln w="0">
            <a:noFill/>
          </a:ln>
        </p:spPr>
      </p:pic>
      <p:pic>
        <p:nvPicPr>
          <p:cNvPr id="395" name="Рисунок 10"/>
          <p:cNvPicPr/>
          <p:nvPr/>
        </p:nvPicPr>
        <p:blipFill>
          <a:blip r:embed="rId4"/>
          <a:stretch/>
        </p:blipFill>
        <p:spPr bwMode="auto">
          <a:xfrm>
            <a:off x="2390400" y="886680"/>
            <a:ext cx="1322640" cy="1761480"/>
          </a:xfrm>
          <a:prstGeom prst="rect">
            <a:avLst/>
          </a:prstGeom>
          <a:ln w="0">
            <a:noFill/>
          </a:ln>
        </p:spPr>
      </p:pic>
      <p:sp>
        <p:nvSpPr>
          <p:cNvPr id="396" name="Прямоугольник 6"/>
          <p:cNvSpPr/>
          <p:nvPr/>
        </p:nvSpPr>
        <p:spPr bwMode="auto">
          <a:xfrm>
            <a:off x="4183200" y="1054080"/>
            <a:ext cx="4926240" cy="1278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  <a:defRPr/>
            </a:pPr>
            <a:r>
              <a:rPr lang="ru-RU" sz="1300" b="1" strike="noStrike" spc="-1">
                <a:solidFill>
                  <a:srgbClr val="000000"/>
                </a:solidFill>
                <a:latin typeface="Arial"/>
                <a:ea typeface="Arial"/>
              </a:rPr>
              <a:t>Добыча и розлив воды </a:t>
            </a:r>
            <a:r>
              <a:rPr lang="ru-RU" sz="1300" b="0" strike="noStrike" spc="-1">
                <a:solidFill>
                  <a:srgbClr val="000000"/>
                </a:solidFill>
                <a:latin typeface="Arial"/>
                <a:ea typeface="Arial"/>
              </a:rPr>
              <a:t>(реализуется)</a:t>
            </a:r>
            <a:endParaRPr lang="ru-RU" sz="13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defRPr/>
            </a:pPr>
            <a:r>
              <a:rPr lang="ru-RU" sz="1300" b="0" strike="noStrike" spc="-1">
                <a:solidFill>
                  <a:srgbClr val="000000"/>
                </a:solidFill>
                <a:latin typeface="Arial"/>
                <a:ea typeface="Arial"/>
              </a:rPr>
              <a:t>Инициатор – ООО «Исток»</a:t>
            </a:r>
            <a:endParaRPr lang="ru-RU" sz="13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defRPr/>
            </a:pPr>
            <a:r>
              <a:rPr lang="ru-RU" sz="1300" b="0" strike="noStrike" spc="-1">
                <a:solidFill>
                  <a:srgbClr val="000000"/>
                </a:solidFill>
                <a:latin typeface="Arial"/>
                <a:ea typeface="Arial"/>
              </a:rPr>
              <a:t>Инвестиции – 50,0 млн. руб. </a:t>
            </a:r>
            <a:endParaRPr lang="ru-RU" sz="13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defRPr/>
            </a:pPr>
            <a:r>
              <a:rPr lang="ru-RU" sz="1300" b="0" strike="noStrike" spc="-1">
                <a:solidFill>
                  <a:srgbClr val="000000"/>
                </a:solidFill>
                <a:latin typeface="Arial"/>
                <a:ea typeface="Arial"/>
              </a:rPr>
              <a:t>Количество новых рабочих мест – 15 </a:t>
            </a:r>
            <a:endParaRPr lang="ru-RU" sz="13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defRPr/>
            </a:pPr>
            <a:r>
              <a:rPr lang="ru-RU" sz="1300" b="0" strike="noStrike" spc="-1">
                <a:solidFill>
                  <a:srgbClr val="000000"/>
                </a:solidFill>
                <a:latin typeface="Arial"/>
                <a:ea typeface="Arial"/>
              </a:rPr>
              <a:t>Срок реализации – 2023 - 2027 гг.</a:t>
            </a:r>
            <a:endParaRPr lang="ru-RU" sz="13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defRPr/>
            </a:pPr>
            <a:r>
              <a:rPr lang="ru-RU" sz="1300" b="0" strike="noStrike" spc="-1">
                <a:solidFill>
                  <a:srgbClr val="000000"/>
                </a:solidFill>
                <a:latin typeface="Arial"/>
                <a:ea typeface="Arial"/>
              </a:rPr>
              <a:t>Место реализации: д. Редькино</a:t>
            </a:r>
            <a:endParaRPr lang="ru-RU" sz="1300" b="0" strike="noStrike" spc="-1">
              <a:latin typeface="Arial"/>
            </a:endParaRPr>
          </a:p>
        </p:txBody>
      </p:sp>
      <p:sp>
        <p:nvSpPr>
          <p:cNvPr id="397" name="CustomShape 1"/>
          <p:cNvSpPr/>
          <p:nvPr/>
        </p:nvSpPr>
        <p:spPr bwMode="auto">
          <a:xfrm>
            <a:off x="412200" y="111240"/>
            <a:ext cx="8441280" cy="51984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358DC1"/>
          </a:solidFill>
          <a:ln w="9360">
            <a:solidFill>
              <a:srgbClr val="3465A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Overflow="overflow" horzOverflow="overflow" lIns="63720" tIns="32040" rIns="63720" bIns="32040" numCol="1" spcCol="0" anchor="ctr">
            <a:noAutofit/>
          </a:bodyPr>
          <a:lstStyle/>
          <a:p>
            <a:pPr algn="ctr">
              <a:lnSpc>
                <a:spcPct val="100000"/>
              </a:lnSpc>
              <a:buNone/>
              <a:defRPr/>
            </a:pPr>
            <a:r>
              <a:rPr lang="ru-RU" sz="2300" b="1" strike="noStrike" spc="-1">
                <a:solidFill>
                  <a:srgbClr val="FFFFFF"/>
                </a:solidFill>
                <a:latin typeface="Arial"/>
                <a:ea typeface="Arial"/>
              </a:rPr>
              <a:t>Инвестиционные проекты</a:t>
            </a:r>
            <a:endParaRPr lang="ru-RU" sz="2300" b="0" strike="noStrike" spc="-1">
              <a:latin typeface="Arial"/>
            </a:endParaRPr>
          </a:p>
        </p:txBody>
      </p:sp>
      <p:sp>
        <p:nvSpPr>
          <p:cNvPr id="398" name="CustomShape 5"/>
          <p:cNvSpPr/>
          <p:nvPr/>
        </p:nvSpPr>
        <p:spPr bwMode="auto">
          <a:xfrm>
            <a:off x="8712360" y="4731840"/>
            <a:ext cx="431280" cy="3596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2720" tIns="47160" rIns="72720" bIns="36360" anchor="t">
            <a:noAutofit/>
          </a:bodyPr>
          <a:lstStyle/>
          <a:p>
            <a:pPr>
              <a:lnSpc>
                <a:spcPct val="100000"/>
              </a:lnSpc>
              <a:buNone/>
              <a:defRPr/>
            </a:pPr>
            <a:r>
              <a:rPr lang="ru-RU" sz="1200" b="0" strike="noStrike" spc="-1">
                <a:solidFill>
                  <a:srgbClr val="000000"/>
                </a:solidFill>
                <a:latin typeface="Arial"/>
                <a:ea typeface="Arial"/>
              </a:rPr>
              <a:t>5</a:t>
            </a:r>
            <a:endParaRPr lang="ru-RU" sz="1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99" name="Text Box 2"/>
          <p:cNvSpPr/>
          <p:nvPr/>
        </p:nvSpPr>
        <p:spPr bwMode="auto">
          <a:xfrm>
            <a:off x="3363480" y="819719"/>
            <a:ext cx="5348879" cy="1752030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72720" tIns="36360" rIns="72720" bIns="36360" anchor="t">
            <a:noAutofit/>
          </a:bodyPr>
          <a:lstStyle/>
          <a:p>
            <a:pPr>
              <a:lnSpc>
                <a:spcPct val="100000"/>
              </a:lnSpc>
              <a:buNone/>
              <a:tabLst>
                <a:tab pos="723960" algn="l"/>
                <a:tab pos="1447920" algn="l"/>
                <a:tab pos="2171880" algn="l"/>
                <a:tab pos="2895480" algn="l"/>
                <a:tab pos="3619440" algn="l"/>
                <a:tab pos="4343400" algn="l"/>
                <a:tab pos="5067360" algn="l"/>
                <a:tab pos="5791320" algn="l"/>
                <a:tab pos="6515280" algn="l"/>
                <a:tab pos="7238880" algn="l"/>
                <a:tab pos="7962840" algn="l"/>
              </a:tabLst>
              <a:defRPr/>
            </a:pPr>
            <a:r>
              <a:rPr lang="ru-RU" sz="1300" b="1" strike="noStrike" spc="-1">
                <a:solidFill>
                  <a:srgbClr val="000000"/>
                </a:solidFill>
                <a:latin typeface="Arial"/>
                <a:ea typeface="Arial"/>
              </a:rPr>
              <a:t>Создание мясного животноводческого комплекса </a:t>
            </a:r>
            <a:endParaRPr lang="ru-RU" sz="13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723960" algn="l"/>
                <a:tab pos="1447920" algn="l"/>
                <a:tab pos="2171880" algn="l"/>
                <a:tab pos="2895480" algn="l"/>
                <a:tab pos="3619440" algn="l"/>
                <a:tab pos="4343400" algn="l"/>
                <a:tab pos="5067360" algn="l"/>
                <a:tab pos="5791320" algn="l"/>
                <a:tab pos="6515280" algn="l"/>
                <a:tab pos="7238880" algn="l"/>
                <a:tab pos="7962840" algn="l"/>
              </a:tabLst>
              <a:defRPr/>
            </a:pPr>
            <a:r>
              <a:rPr lang="ru-RU" sz="1300" b="1" strike="noStrike" spc="-1">
                <a:solidFill>
                  <a:srgbClr val="000000"/>
                </a:solidFill>
                <a:latin typeface="Arial"/>
                <a:ea typeface="Arial"/>
              </a:rPr>
              <a:t>замкнутого цикла с собственной откормочной площадкой </a:t>
            </a:r>
            <a:r>
              <a:rPr lang="ru-RU" sz="1300" b="0" strike="noStrike" spc="-1">
                <a:solidFill>
                  <a:srgbClr val="000000"/>
                </a:solidFill>
                <a:latin typeface="Arial"/>
                <a:ea typeface="Arial"/>
              </a:rPr>
              <a:t>(реализуется)</a:t>
            </a:r>
            <a:endParaRPr lang="ru-RU" sz="1300" b="0" strike="noStrike" spc="-1">
              <a:latin typeface="Arial"/>
            </a:endParaRPr>
          </a:p>
          <a:p>
            <a:pPr>
              <a:lnSpc>
                <a:spcPct val="96000"/>
              </a:lnSpc>
              <a:buNone/>
              <a:tabLst>
                <a:tab pos="723960" algn="l"/>
                <a:tab pos="1447920" algn="l"/>
                <a:tab pos="2171880" algn="l"/>
                <a:tab pos="2895480" algn="l"/>
                <a:tab pos="3619440" algn="l"/>
                <a:tab pos="4343400" algn="l"/>
                <a:tab pos="5067360" algn="l"/>
                <a:tab pos="5791320" algn="l"/>
                <a:tab pos="6515280" algn="l"/>
                <a:tab pos="7238880" algn="l"/>
                <a:tab pos="7962840" algn="l"/>
              </a:tabLst>
              <a:defRPr/>
            </a:pPr>
            <a:r>
              <a:rPr lang="ru-RU" sz="1300" b="0" strike="noStrike" spc="-1">
                <a:solidFill>
                  <a:srgbClr val="000000"/>
                </a:solidFill>
                <a:latin typeface="Arial"/>
                <a:ea typeface="Arial"/>
              </a:rPr>
              <a:t>Инициатор – ООО «ТОГИС-Агро» </a:t>
            </a:r>
            <a:endParaRPr lang="ru-RU" sz="1300" b="0" strike="noStrike" spc="-1">
              <a:latin typeface="Arial"/>
            </a:endParaRPr>
          </a:p>
          <a:p>
            <a:pPr>
              <a:lnSpc>
                <a:spcPct val="96000"/>
              </a:lnSpc>
              <a:buNone/>
              <a:tabLst>
                <a:tab pos="723960" algn="l"/>
                <a:tab pos="1447920" algn="l"/>
                <a:tab pos="2171880" algn="l"/>
                <a:tab pos="2895480" algn="l"/>
                <a:tab pos="3619440" algn="l"/>
                <a:tab pos="4343400" algn="l"/>
                <a:tab pos="5067360" algn="l"/>
                <a:tab pos="5791320" algn="l"/>
                <a:tab pos="6515280" algn="l"/>
                <a:tab pos="7238880" algn="l"/>
                <a:tab pos="7962840" algn="l"/>
              </a:tabLst>
              <a:defRPr/>
            </a:pPr>
            <a:r>
              <a:rPr lang="ru-RU" sz="1300" b="0" strike="noStrike" spc="-1">
                <a:solidFill>
                  <a:srgbClr val="000000"/>
                </a:solidFill>
                <a:latin typeface="Arial"/>
                <a:ea typeface="Arial"/>
              </a:rPr>
              <a:t>Инвестиции – 194,11 млн. руб.</a:t>
            </a:r>
            <a:endParaRPr lang="ru-RU" sz="1300" b="0" strike="noStrike" spc="-1">
              <a:latin typeface="Arial"/>
            </a:endParaRPr>
          </a:p>
          <a:p>
            <a:pPr>
              <a:lnSpc>
                <a:spcPct val="96000"/>
              </a:lnSpc>
              <a:buNone/>
              <a:tabLst>
                <a:tab pos="723960" algn="l"/>
                <a:tab pos="1447920" algn="l"/>
                <a:tab pos="2171880" algn="l"/>
                <a:tab pos="2895480" algn="l"/>
                <a:tab pos="3619440" algn="l"/>
                <a:tab pos="4343400" algn="l"/>
                <a:tab pos="5067360" algn="l"/>
                <a:tab pos="5791320" algn="l"/>
                <a:tab pos="6515280" algn="l"/>
                <a:tab pos="7238880" algn="l"/>
                <a:tab pos="7962840" algn="l"/>
              </a:tabLst>
              <a:defRPr/>
            </a:pPr>
            <a:r>
              <a:rPr lang="ru-RU" sz="1300" b="0" strike="noStrike" spc="-1">
                <a:solidFill>
                  <a:srgbClr val="000000"/>
                </a:solidFill>
                <a:latin typeface="Arial"/>
                <a:ea typeface="Arial"/>
              </a:rPr>
              <a:t>Количество рабочих мест – 16 </a:t>
            </a:r>
            <a:endParaRPr lang="ru-RU" sz="1300" b="0" strike="noStrike" spc="-1">
              <a:latin typeface="Arial"/>
            </a:endParaRPr>
          </a:p>
          <a:p>
            <a:pPr>
              <a:lnSpc>
                <a:spcPct val="96000"/>
              </a:lnSpc>
              <a:buNone/>
              <a:tabLst>
                <a:tab pos="723960" algn="l"/>
                <a:tab pos="1447920" algn="l"/>
                <a:tab pos="2171880" algn="l"/>
                <a:tab pos="2895480" algn="l"/>
                <a:tab pos="3619440" algn="l"/>
                <a:tab pos="4343400" algn="l"/>
                <a:tab pos="5067360" algn="l"/>
                <a:tab pos="5791320" algn="l"/>
                <a:tab pos="6515280" algn="l"/>
                <a:tab pos="7238880" algn="l"/>
                <a:tab pos="7962840" algn="l"/>
              </a:tabLst>
              <a:defRPr/>
            </a:pPr>
            <a:r>
              <a:rPr lang="ru-RU" sz="1300" b="0" strike="noStrike" spc="-1">
                <a:solidFill>
                  <a:srgbClr val="000000"/>
                </a:solidFill>
                <a:latin typeface="Arial"/>
                <a:ea typeface="Arial"/>
              </a:rPr>
              <a:t>Срок реализации – 2019 - 2025 гг.</a:t>
            </a:r>
            <a:endParaRPr lang="ru-RU" sz="1300" b="0" strike="noStrike" spc="-1">
              <a:latin typeface="Arial"/>
            </a:endParaRPr>
          </a:p>
          <a:p>
            <a:pPr>
              <a:lnSpc>
                <a:spcPct val="96000"/>
              </a:lnSpc>
              <a:buNone/>
              <a:tabLst>
                <a:tab pos="723960" algn="l"/>
                <a:tab pos="1447920" algn="l"/>
                <a:tab pos="2171880" algn="l"/>
                <a:tab pos="2895480" algn="l"/>
                <a:tab pos="3619440" algn="l"/>
                <a:tab pos="4343400" algn="l"/>
                <a:tab pos="5067360" algn="l"/>
                <a:tab pos="5791320" algn="l"/>
                <a:tab pos="6515280" algn="l"/>
                <a:tab pos="7238880" algn="l"/>
                <a:tab pos="7962840" algn="l"/>
              </a:tabLst>
              <a:defRPr/>
            </a:pPr>
            <a:r>
              <a:rPr lang="ru-RU" sz="1300" b="0" strike="noStrike" spc="-1">
                <a:solidFill>
                  <a:srgbClr val="000000"/>
                </a:solidFill>
                <a:latin typeface="Arial"/>
                <a:ea typeface="Arial"/>
              </a:rPr>
              <a:t>Место реализации: с. Пьянково</a:t>
            </a:r>
            <a:endParaRPr lang="ru-RU" sz="13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723960" algn="l"/>
                <a:tab pos="1447920" algn="l"/>
                <a:tab pos="2171880" algn="l"/>
                <a:tab pos="2895480" algn="l"/>
                <a:tab pos="3619440" algn="l"/>
                <a:tab pos="4343400" algn="l"/>
                <a:tab pos="5067360" algn="l"/>
                <a:tab pos="5791320" algn="l"/>
                <a:tab pos="6515280" algn="l"/>
                <a:tab pos="7238880" algn="l"/>
                <a:tab pos="7962840" algn="l"/>
              </a:tabLst>
              <a:defRPr/>
            </a:pPr>
            <a:endParaRPr lang="ru-RU" sz="13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723960" algn="l"/>
                <a:tab pos="1447920" algn="l"/>
                <a:tab pos="2171880" algn="l"/>
                <a:tab pos="2895480" algn="l"/>
                <a:tab pos="3619440" algn="l"/>
                <a:tab pos="4343400" algn="l"/>
                <a:tab pos="5067360" algn="l"/>
                <a:tab pos="5791320" algn="l"/>
                <a:tab pos="6515280" algn="l"/>
                <a:tab pos="7238880" algn="l"/>
                <a:tab pos="7962840" algn="l"/>
              </a:tabLst>
              <a:defRPr/>
            </a:pPr>
            <a:endParaRPr lang="ru-RU" sz="13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723960" algn="l"/>
                <a:tab pos="1447920" algn="l"/>
                <a:tab pos="2171880" algn="l"/>
                <a:tab pos="2895480" algn="l"/>
                <a:tab pos="3619440" algn="l"/>
                <a:tab pos="4343400" algn="l"/>
                <a:tab pos="5067360" algn="l"/>
                <a:tab pos="5791320" algn="l"/>
                <a:tab pos="6515280" algn="l"/>
                <a:tab pos="7238880" algn="l"/>
                <a:tab pos="7962840" algn="l"/>
              </a:tabLst>
              <a:defRPr/>
            </a:pPr>
            <a:endParaRPr lang="ru-RU" sz="1300" b="0" strike="noStrike" spc="-1">
              <a:latin typeface="Arial"/>
            </a:endParaRPr>
          </a:p>
        </p:txBody>
      </p:sp>
      <p:sp>
        <p:nvSpPr>
          <p:cNvPr id="400" name="Text Box 2"/>
          <p:cNvSpPr/>
          <p:nvPr/>
        </p:nvSpPr>
        <p:spPr bwMode="auto">
          <a:xfrm>
            <a:off x="851400" y="-19080"/>
            <a:ext cx="8206200" cy="381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01" name="Рисунок 1"/>
          <p:cNvPicPr/>
          <p:nvPr/>
        </p:nvPicPr>
        <p:blipFill>
          <a:blip r:embed="rId2"/>
          <a:stretch/>
        </p:blipFill>
        <p:spPr bwMode="auto">
          <a:xfrm>
            <a:off x="441719" y="819718"/>
            <a:ext cx="2701440" cy="1707977"/>
          </a:xfrm>
          <a:prstGeom prst="rect">
            <a:avLst/>
          </a:prstGeom>
          <a:ln w="0">
            <a:noFill/>
          </a:ln>
        </p:spPr>
      </p:pic>
      <p:sp>
        <p:nvSpPr>
          <p:cNvPr id="402" name="Freeform 2"/>
          <p:cNvSpPr/>
          <p:nvPr/>
        </p:nvSpPr>
        <p:spPr bwMode="auto">
          <a:xfrm>
            <a:off x="432720" y="676800"/>
            <a:ext cx="8400240" cy="468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579D1C"/>
          </a:solidFill>
          <a:ln w="9360">
            <a:solidFill>
              <a:srgbClr val="579D1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3" name="CustomShape 1"/>
          <p:cNvSpPr/>
          <p:nvPr/>
        </p:nvSpPr>
        <p:spPr bwMode="auto">
          <a:xfrm>
            <a:off x="412200" y="111240"/>
            <a:ext cx="8441280" cy="51984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358DC1"/>
          </a:solidFill>
          <a:ln w="9360">
            <a:solidFill>
              <a:srgbClr val="3465A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Overflow="overflow" horzOverflow="overflow" lIns="63720" tIns="32040" rIns="63720" bIns="32040" numCol="1" spcCol="0" anchor="ctr">
            <a:noAutofit/>
          </a:bodyPr>
          <a:lstStyle/>
          <a:p>
            <a:pPr algn="ctr">
              <a:lnSpc>
                <a:spcPct val="100000"/>
              </a:lnSpc>
              <a:buNone/>
              <a:defRPr/>
            </a:pPr>
            <a:r>
              <a:rPr lang="ru-RU" sz="2300" b="1" strike="noStrike" spc="-1">
                <a:solidFill>
                  <a:srgbClr val="FFFFFF"/>
                </a:solidFill>
                <a:latin typeface="Arial"/>
                <a:ea typeface="Arial"/>
              </a:rPr>
              <a:t>Инвестиционные проекты</a:t>
            </a:r>
            <a:endParaRPr lang="ru-RU" sz="2300" b="0" strike="noStrike" spc="-1">
              <a:latin typeface="Arial"/>
            </a:endParaRPr>
          </a:p>
        </p:txBody>
      </p:sp>
      <p:pic>
        <p:nvPicPr>
          <p:cNvPr id="405" name="Рисунок 4"/>
          <p:cNvPicPr/>
          <p:nvPr/>
        </p:nvPicPr>
        <p:blipFill>
          <a:blip r:embed="rId3"/>
          <a:stretch/>
        </p:blipFill>
        <p:spPr bwMode="auto">
          <a:xfrm>
            <a:off x="441000" y="2767116"/>
            <a:ext cx="2710800" cy="1779853"/>
          </a:xfrm>
          <a:prstGeom prst="rect">
            <a:avLst/>
          </a:prstGeom>
          <a:ln w="0">
            <a:noFill/>
          </a:ln>
        </p:spPr>
      </p:pic>
      <p:sp>
        <p:nvSpPr>
          <p:cNvPr id="406" name="TextBox 331795258"/>
          <p:cNvSpPr/>
          <p:nvPr/>
        </p:nvSpPr>
        <p:spPr bwMode="auto">
          <a:xfrm>
            <a:off x="3396600" y="2863549"/>
            <a:ext cx="4567680" cy="143109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Overflow="overflow" horzOverflow="overflow" numCol="1" spcCol="0" anchor="t">
            <a:spAutoFit/>
          </a:bodyPr>
          <a:lstStyle/>
          <a:p>
            <a:pPr>
              <a:lnSpc>
                <a:spcPct val="100000"/>
              </a:lnSpc>
              <a:buNone/>
              <a:defRPr/>
            </a:pPr>
            <a:r>
              <a:rPr lang="ru-RU" sz="1300" b="1" strike="noStrike" spc="-1">
                <a:solidFill>
                  <a:srgbClr val="000000"/>
                </a:solidFill>
                <a:latin typeface="Arial"/>
                <a:ea typeface="Arial"/>
              </a:rPr>
              <a:t>Эко-Ферма «Родные просторы»</a:t>
            </a:r>
            <a:r>
              <a:rPr lang="ru-RU" sz="1300" b="0" strike="noStrike" spc="-1">
                <a:solidFill>
                  <a:srgbClr val="000000"/>
                </a:solidFill>
                <a:latin typeface="Arial"/>
                <a:ea typeface="Arial"/>
              </a:rPr>
              <a:t> (реализуется)</a:t>
            </a:r>
            <a:endParaRPr lang="ru-RU" sz="1300" b="0" strike="noStrike" spc="-1">
              <a:latin typeface="Arial"/>
            </a:endParaRPr>
          </a:p>
          <a:p>
            <a:pPr>
              <a:lnSpc>
                <a:spcPct val="96000"/>
              </a:lnSpc>
              <a:buNone/>
              <a:defRPr/>
            </a:pPr>
            <a:r>
              <a:rPr lang="ru-RU" sz="1300" b="0" strike="noStrike" spc="-1">
                <a:solidFill>
                  <a:srgbClr val="000000"/>
                </a:solidFill>
                <a:latin typeface="Arial"/>
                <a:ea typeface="Arial"/>
              </a:rPr>
              <a:t>Инициатор – КФХ «Родные просторы»</a:t>
            </a:r>
            <a:endParaRPr lang="ru-RU" sz="1300" b="0" strike="noStrike" spc="-1">
              <a:latin typeface="Arial"/>
            </a:endParaRPr>
          </a:p>
          <a:p>
            <a:pPr>
              <a:lnSpc>
                <a:spcPct val="96000"/>
              </a:lnSpc>
              <a:buNone/>
              <a:defRPr/>
            </a:pPr>
            <a:r>
              <a:rPr lang="ru-RU" sz="1300" b="0" strike="noStrike" spc="-1">
                <a:solidFill>
                  <a:srgbClr val="000000"/>
                </a:solidFill>
                <a:latin typeface="Arial"/>
                <a:ea typeface="Arial"/>
              </a:rPr>
              <a:t>Инвестиции – 134,15 млн. руб. </a:t>
            </a:r>
            <a:endParaRPr lang="ru-RU" sz="1300" b="0" strike="noStrike" spc="-1">
              <a:latin typeface="Arial"/>
            </a:endParaRPr>
          </a:p>
          <a:p>
            <a:pPr>
              <a:lnSpc>
                <a:spcPct val="96000"/>
              </a:lnSpc>
              <a:buNone/>
              <a:defRPr/>
            </a:pPr>
            <a:r>
              <a:rPr lang="ru-RU" sz="1300" b="0" strike="noStrike" spc="-1">
                <a:solidFill>
                  <a:srgbClr val="000000"/>
                </a:solidFill>
                <a:latin typeface="Arial"/>
                <a:ea typeface="Arial"/>
              </a:rPr>
              <a:t>Количество рабочих мест – 12 </a:t>
            </a:r>
            <a:endParaRPr lang="ru-RU" sz="1300" b="0" strike="noStrike" spc="-1">
              <a:latin typeface="Arial"/>
            </a:endParaRPr>
          </a:p>
          <a:p>
            <a:pPr>
              <a:lnSpc>
                <a:spcPct val="96000"/>
              </a:lnSpc>
              <a:buNone/>
              <a:defRPr/>
            </a:pPr>
            <a:r>
              <a:rPr lang="ru-RU" sz="1300" b="0" strike="noStrike" spc="-1">
                <a:solidFill>
                  <a:srgbClr val="000000"/>
                </a:solidFill>
                <a:latin typeface="Arial"/>
                <a:ea typeface="Arial"/>
              </a:rPr>
              <a:t>Поголовье – 101 гол. КРС</a:t>
            </a:r>
            <a:endParaRPr lang="ru-RU" sz="1300" b="0" strike="noStrike" spc="-1">
              <a:latin typeface="Arial"/>
            </a:endParaRPr>
          </a:p>
          <a:p>
            <a:pPr>
              <a:lnSpc>
                <a:spcPct val="96000"/>
              </a:lnSpc>
              <a:buNone/>
              <a:defRPr/>
            </a:pPr>
            <a:r>
              <a:rPr lang="ru-RU" sz="1300" b="0" strike="noStrike" spc="-1">
                <a:solidFill>
                  <a:srgbClr val="000000"/>
                </a:solidFill>
                <a:latin typeface="Arial"/>
                <a:ea typeface="Arial"/>
              </a:rPr>
              <a:t>Срок реализации – 2023 - 2028 гг.</a:t>
            </a:r>
            <a:endParaRPr lang="ru-RU" sz="1300" b="0" strike="noStrike" spc="-1">
              <a:latin typeface="Arial"/>
            </a:endParaRPr>
          </a:p>
          <a:p>
            <a:pPr>
              <a:lnSpc>
                <a:spcPct val="96000"/>
              </a:lnSpc>
              <a:buNone/>
              <a:defRPr/>
            </a:pPr>
            <a:r>
              <a:rPr lang="ru-RU" sz="1300" b="0" strike="noStrike" spc="-1">
                <a:solidFill>
                  <a:srgbClr val="000000"/>
                </a:solidFill>
                <a:latin typeface="Arial"/>
                <a:ea typeface="Arial"/>
              </a:rPr>
              <a:t>Место реализации: с. Рычково</a:t>
            </a:r>
            <a:endParaRPr lang="ru-RU" sz="1300" b="0" strike="noStrike" spc="-1">
              <a:latin typeface="Arial"/>
            </a:endParaRPr>
          </a:p>
        </p:txBody>
      </p:sp>
      <p:sp>
        <p:nvSpPr>
          <p:cNvPr id="407" name="CustomShape 6"/>
          <p:cNvSpPr/>
          <p:nvPr/>
        </p:nvSpPr>
        <p:spPr bwMode="auto">
          <a:xfrm>
            <a:off x="8712360" y="4731840"/>
            <a:ext cx="431280" cy="3596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2720" tIns="47160" rIns="72720" bIns="36360" anchor="t">
            <a:noAutofit/>
          </a:bodyPr>
          <a:lstStyle/>
          <a:p>
            <a:pPr>
              <a:lnSpc>
                <a:spcPct val="100000"/>
              </a:lnSpc>
              <a:buNone/>
              <a:defRPr/>
            </a:pPr>
            <a:r>
              <a:rPr lang="ru-RU" sz="1200" b="0" strike="noStrike" spc="-1">
                <a:solidFill>
                  <a:srgbClr val="000000"/>
                </a:solidFill>
                <a:latin typeface="Arial"/>
                <a:ea typeface="Arial"/>
              </a:rPr>
              <a:t>6</a:t>
            </a:r>
            <a:endParaRPr lang="ru-RU" sz="1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08" name="Text Box 2"/>
          <p:cNvSpPr/>
          <p:nvPr/>
        </p:nvSpPr>
        <p:spPr bwMode="auto">
          <a:xfrm>
            <a:off x="3817080" y="2781720"/>
            <a:ext cx="5291640" cy="1852920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72720" tIns="36360" rIns="72720" bIns="36360" anchor="t">
            <a:noAutofit/>
          </a:bodyPr>
          <a:lstStyle/>
          <a:p>
            <a:pPr>
              <a:lnSpc>
                <a:spcPct val="100000"/>
              </a:lnSpc>
              <a:buNone/>
              <a:tabLst>
                <a:tab pos="723960" algn="l"/>
                <a:tab pos="1447920" algn="l"/>
                <a:tab pos="2171880" algn="l"/>
                <a:tab pos="2895480" algn="l"/>
                <a:tab pos="3619440" algn="l"/>
                <a:tab pos="4343400" algn="l"/>
                <a:tab pos="5067360" algn="l"/>
                <a:tab pos="5791320" algn="l"/>
                <a:tab pos="6515280" algn="l"/>
                <a:tab pos="7238880" algn="l"/>
                <a:tab pos="7962840" algn="l"/>
              </a:tabLst>
              <a:defRPr/>
            </a:pPr>
            <a:r>
              <a:rPr lang="ru-RU" sz="1300" b="1" strike="noStrike" spc="-1">
                <a:solidFill>
                  <a:srgbClr val="000000"/>
                </a:solidFill>
                <a:latin typeface="Arial"/>
                <a:ea typeface="Microsoft YaHei"/>
              </a:rPr>
              <a:t>Развитие производства молока и молочной продукции </a:t>
            </a:r>
            <a:r>
              <a:rPr lang="ru-RU" sz="13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(реализуется)</a:t>
            </a:r>
            <a:endParaRPr lang="ru-RU" sz="13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723960" algn="l"/>
                <a:tab pos="1447920" algn="l"/>
                <a:tab pos="2171880" algn="l"/>
                <a:tab pos="2895480" algn="l"/>
                <a:tab pos="3619440" algn="l"/>
                <a:tab pos="4343400" algn="l"/>
                <a:tab pos="5067360" algn="l"/>
                <a:tab pos="5791320" algn="l"/>
                <a:tab pos="6515280" algn="l"/>
                <a:tab pos="7238880" algn="l"/>
                <a:tab pos="7962840" algn="l"/>
              </a:tabLst>
              <a:defRPr/>
            </a:pPr>
            <a:r>
              <a:rPr lang="ru-RU" sz="13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Инициатор – ИП Мухортиков Виталий Леонидович</a:t>
            </a:r>
            <a:endParaRPr lang="ru-RU" sz="13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723960" algn="l"/>
                <a:tab pos="1447920" algn="l"/>
                <a:tab pos="2171880" algn="l"/>
                <a:tab pos="2895480" algn="l"/>
                <a:tab pos="3619440" algn="l"/>
                <a:tab pos="4343400" algn="l"/>
                <a:tab pos="5067360" algn="l"/>
                <a:tab pos="5791320" algn="l"/>
                <a:tab pos="6515280" algn="l"/>
                <a:tab pos="7238880" algn="l"/>
                <a:tab pos="7962840" algn="l"/>
              </a:tabLst>
              <a:defRPr/>
            </a:pPr>
            <a:r>
              <a:rPr lang="ru-RU" sz="1300" b="0" strike="noStrike" spc="-1">
                <a:solidFill>
                  <a:srgbClr val="000000"/>
                </a:solidFill>
                <a:latin typeface="Arial"/>
                <a:ea typeface="Arial"/>
              </a:rPr>
              <a:t>Инвестиции – 4,5 млн. руб. </a:t>
            </a:r>
            <a:endParaRPr lang="ru-RU" sz="13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723960" algn="l"/>
                <a:tab pos="1447920" algn="l"/>
                <a:tab pos="2171880" algn="l"/>
                <a:tab pos="2895480" algn="l"/>
                <a:tab pos="3619440" algn="l"/>
                <a:tab pos="4343400" algn="l"/>
                <a:tab pos="5067360" algn="l"/>
                <a:tab pos="5791320" algn="l"/>
                <a:tab pos="6515280" algn="l"/>
                <a:tab pos="7238880" algn="l"/>
                <a:tab pos="7962840" algn="l"/>
              </a:tabLst>
              <a:defRPr/>
            </a:pPr>
            <a:r>
              <a:rPr lang="ru-RU" sz="1300" b="0" strike="noStrike" spc="-1">
                <a:solidFill>
                  <a:srgbClr val="000000"/>
                </a:solidFill>
                <a:latin typeface="Arial"/>
                <a:ea typeface="Arial"/>
              </a:rPr>
              <a:t>Количество новых рабочих мест – 2</a:t>
            </a:r>
            <a:endParaRPr lang="ru-RU" sz="13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723960" algn="l"/>
                <a:tab pos="1447920" algn="l"/>
                <a:tab pos="2171880" algn="l"/>
                <a:tab pos="2895480" algn="l"/>
                <a:tab pos="3619440" algn="l"/>
                <a:tab pos="4343400" algn="l"/>
                <a:tab pos="5067360" algn="l"/>
                <a:tab pos="5791320" algn="l"/>
                <a:tab pos="6515280" algn="l"/>
                <a:tab pos="7238880" algn="l"/>
                <a:tab pos="7962840" algn="l"/>
              </a:tabLst>
              <a:defRPr/>
            </a:pPr>
            <a:r>
              <a:rPr lang="ru-RU" sz="1300" b="0" strike="noStrike" spc="-1">
                <a:solidFill>
                  <a:srgbClr val="000000"/>
                </a:solidFill>
                <a:latin typeface="Arial"/>
                <a:ea typeface="Arial"/>
              </a:rPr>
              <a:t>Поголовье – 44 гол. КРС</a:t>
            </a:r>
            <a:endParaRPr lang="ru-RU" sz="13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723960" algn="l"/>
                <a:tab pos="1447920" algn="l"/>
                <a:tab pos="2171880" algn="l"/>
                <a:tab pos="2895480" algn="l"/>
                <a:tab pos="3619440" algn="l"/>
                <a:tab pos="4343400" algn="l"/>
                <a:tab pos="5067360" algn="l"/>
                <a:tab pos="5791320" algn="l"/>
                <a:tab pos="6515280" algn="l"/>
                <a:tab pos="7238880" algn="l"/>
                <a:tab pos="7962840" algn="l"/>
              </a:tabLst>
              <a:defRPr/>
            </a:pPr>
            <a:r>
              <a:rPr lang="ru-RU" sz="13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Срок реализации – 2022 - 2026 гг.</a:t>
            </a:r>
            <a:endParaRPr lang="ru-RU" sz="13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723960" algn="l"/>
                <a:tab pos="1447920" algn="l"/>
                <a:tab pos="2171880" algn="l"/>
                <a:tab pos="2895480" algn="l"/>
                <a:tab pos="3619440" algn="l"/>
                <a:tab pos="4343400" algn="l"/>
                <a:tab pos="5067360" algn="l"/>
                <a:tab pos="5791320" algn="l"/>
                <a:tab pos="6515280" algn="l"/>
                <a:tab pos="7238880" algn="l"/>
                <a:tab pos="7962840" algn="l"/>
              </a:tabLst>
              <a:defRPr/>
            </a:pPr>
            <a:r>
              <a:rPr lang="ru-RU" sz="13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Место реализации: д. Ягодная</a:t>
            </a:r>
            <a:endParaRPr lang="ru-RU" sz="1300" b="0" strike="noStrike" spc="-1">
              <a:latin typeface="Arial"/>
            </a:endParaRPr>
          </a:p>
        </p:txBody>
      </p:sp>
      <p:sp>
        <p:nvSpPr>
          <p:cNvPr id="409" name="Text Box 2"/>
          <p:cNvSpPr/>
          <p:nvPr/>
        </p:nvSpPr>
        <p:spPr bwMode="auto">
          <a:xfrm>
            <a:off x="851400" y="-19080"/>
            <a:ext cx="8206200" cy="381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0" name="Прямоугольник 13"/>
          <p:cNvSpPr/>
          <p:nvPr/>
        </p:nvSpPr>
        <p:spPr bwMode="auto">
          <a:xfrm>
            <a:off x="2696760" y="1419480"/>
            <a:ext cx="591120" cy="257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  <a:defRPr/>
            </a:pPr>
            <a:r>
              <a:rPr lang="ru-RU" sz="1100" b="1" strike="noStrike" spc="-1">
                <a:solidFill>
                  <a:srgbClr val="FFFFFF"/>
                </a:solidFill>
                <a:latin typeface="Arial"/>
                <a:ea typeface="Arial"/>
              </a:rPr>
              <a:t>9,3 га </a:t>
            </a:r>
            <a:endParaRPr lang="ru-RU" sz="1100" b="0" strike="noStrike" spc="-1">
              <a:latin typeface="Arial"/>
            </a:endParaRPr>
          </a:p>
        </p:txBody>
      </p:sp>
      <p:pic>
        <p:nvPicPr>
          <p:cNvPr id="411" name="Рисунок 2"/>
          <p:cNvPicPr/>
          <p:nvPr/>
        </p:nvPicPr>
        <p:blipFill>
          <a:blip r:embed="rId2"/>
          <a:stretch/>
        </p:blipFill>
        <p:spPr bwMode="auto">
          <a:xfrm>
            <a:off x="616680" y="2753280"/>
            <a:ext cx="2881080" cy="1881000"/>
          </a:xfrm>
          <a:prstGeom prst="rect">
            <a:avLst/>
          </a:prstGeom>
          <a:ln w="0">
            <a:noFill/>
          </a:ln>
        </p:spPr>
      </p:pic>
      <p:pic>
        <p:nvPicPr>
          <p:cNvPr id="412" name="Рисунок 3"/>
          <p:cNvPicPr/>
          <p:nvPr/>
        </p:nvPicPr>
        <p:blipFill>
          <a:blip r:embed="rId3"/>
          <a:stretch/>
        </p:blipFill>
        <p:spPr bwMode="auto">
          <a:xfrm>
            <a:off x="649800" y="759960"/>
            <a:ext cx="2794680" cy="1832759"/>
          </a:xfrm>
          <a:prstGeom prst="rect">
            <a:avLst/>
          </a:prstGeom>
          <a:ln w="0">
            <a:noFill/>
          </a:ln>
        </p:spPr>
      </p:pic>
      <p:sp>
        <p:nvSpPr>
          <p:cNvPr id="413" name="TextBox 1001982245"/>
          <p:cNvSpPr/>
          <p:nvPr/>
        </p:nvSpPr>
        <p:spPr bwMode="auto">
          <a:xfrm>
            <a:off x="3792600" y="806760"/>
            <a:ext cx="4948199" cy="187487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Overflow="overflow" horzOverflow="overflow" numCol="1" spcCol="0" anchor="t">
            <a:spAutoFit/>
          </a:bodyPr>
          <a:lstStyle/>
          <a:p>
            <a:pPr>
              <a:lnSpc>
                <a:spcPct val="100000"/>
              </a:lnSpc>
              <a:buNone/>
              <a:defRPr/>
            </a:pPr>
            <a:r>
              <a:rPr lang="ru-RU" sz="1300" b="1" strike="noStrike" spc="-1">
                <a:solidFill>
                  <a:srgbClr val="000000"/>
                </a:solidFill>
                <a:latin typeface="Arial"/>
                <a:ea typeface="Arial"/>
              </a:rPr>
              <a:t>Создание и развитие хозяйства по разведению крупного рогатого скота молочного направления </a:t>
            </a:r>
            <a:r>
              <a:rPr lang="ru-RU" sz="1300" b="0" strike="noStrike" spc="-1">
                <a:solidFill>
                  <a:srgbClr val="000000"/>
                </a:solidFill>
                <a:latin typeface="Arial"/>
                <a:ea typeface="Arial"/>
              </a:rPr>
              <a:t>(реализуется)</a:t>
            </a:r>
            <a:endParaRPr lang="ru-RU" sz="13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defRPr/>
            </a:pPr>
            <a:r>
              <a:rPr lang="ru-RU" sz="1300" b="0" strike="noStrike" spc="-1">
                <a:solidFill>
                  <a:srgbClr val="000000"/>
                </a:solidFill>
                <a:latin typeface="Arial"/>
                <a:ea typeface="Arial"/>
              </a:rPr>
              <a:t>Инициатор – ИП Глава КФХ Сибилёв Константин Иванович</a:t>
            </a:r>
            <a:endParaRPr lang="ru-RU" sz="13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defRPr/>
            </a:pPr>
            <a:r>
              <a:rPr lang="ru-RU" sz="1300" b="0" strike="noStrike" spc="-1">
                <a:solidFill>
                  <a:srgbClr val="000000"/>
                </a:solidFill>
                <a:latin typeface="Arial"/>
                <a:ea typeface="Arial"/>
              </a:rPr>
              <a:t>Инвестиции – 4,38 млн. руб. </a:t>
            </a:r>
            <a:endParaRPr lang="ru-RU" sz="13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defRPr/>
            </a:pPr>
            <a:r>
              <a:rPr lang="ru-RU" sz="1300" b="0" strike="noStrike" spc="-1">
                <a:solidFill>
                  <a:srgbClr val="000000"/>
                </a:solidFill>
                <a:latin typeface="Arial"/>
                <a:ea typeface="Arial"/>
              </a:rPr>
              <a:t>Количество новых рабочих мест – 2 </a:t>
            </a:r>
            <a:endParaRPr lang="ru-RU" sz="13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defRPr/>
            </a:pPr>
            <a:r>
              <a:rPr lang="ru-RU" sz="1300" b="0" strike="noStrike" spc="-1">
                <a:solidFill>
                  <a:srgbClr val="000000"/>
                </a:solidFill>
                <a:latin typeface="Arial"/>
                <a:ea typeface="Arial"/>
              </a:rPr>
              <a:t>Поголовье – 34 гол. </a:t>
            </a:r>
            <a:r>
              <a:rPr lang="ru-RU" sz="13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КРС</a:t>
            </a:r>
            <a:endParaRPr lang="ru-RU" sz="13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defRPr/>
            </a:pPr>
            <a:r>
              <a:rPr lang="ru-RU" sz="1300" b="0" strike="noStrike" spc="-1">
                <a:solidFill>
                  <a:srgbClr val="000000"/>
                </a:solidFill>
                <a:latin typeface="Arial"/>
                <a:ea typeface="Arial"/>
              </a:rPr>
              <a:t>Срок реализации – 2024 - 2026 гг.</a:t>
            </a:r>
            <a:endParaRPr lang="ru-RU" sz="13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defRPr/>
            </a:pPr>
            <a:r>
              <a:rPr lang="ru-RU" sz="1300" b="0" strike="noStrike" spc="-1">
                <a:solidFill>
                  <a:srgbClr val="000000"/>
                </a:solidFill>
                <a:latin typeface="Arial"/>
                <a:ea typeface="Arial"/>
              </a:rPr>
              <a:t>Место реализации: с. Чимеево</a:t>
            </a:r>
            <a:endParaRPr lang="ru-RU" sz="13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defRPr/>
            </a:pPr>
            <a:endParaRPr lang="ru-RU" sz="1300" b="0" strike="noStrike" spc="-1">
              <a:latin typeface="Arial"/>
            </a:endParaRPr>
          </a:p>
        </p:txBody>
      </p:sp>
      <p:sp>
        <p:nvSpPr>
          <p:cNvPr id="414" name="Freeform 2"/>
          <p:cNvSpPr/>
          <p:nvPr/>
        </p:nvSpPr>
        <p:spPr bwMode="auto">
          <a:xfrm>
            <a:off x="432720" y="676800"/>
            <a:ext cx="8400240" cy="468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579D1C"/>
          </a:solidFill>
          <a:ln w="9360">
            <a:solidFill>
              <a:srgbClr val="579D1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5" name="CustomShape 1"/>
          <p:cNvSpPr/>
          <p:nvPr/>
        </p:nvSpPr>
        <p:spPr bwMode="auto">
          <a:xfrm>
            <a:off x="412200" y="111240"/>
            <a:ext cx="8441280" cy="51984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358DC1"/>
          </a:solidFill>
          <a:ln w="9360">
            <a:solidFill>
              <a:srgbClr val="3465A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Overflow="overflow" horzOverflow="overflow" lIns="63720" tIns="32040" rIns="63720" bIns="32040" numCol="1" spcCol="0" anchor="ctr">
            <a:noAutofit/>
          </a:bodyPr>
          <a:lstStyle/>
          <a:p>
            <a:pPr algn="ctr">
              <a:lnSpc>
                <a:spcPct val="100000"/>
              </a:lnSpc>
              <a:buNone/>
              <a:defRPr/>
            </a:pPr>
            <a:r>
              <a:rPr lang="ru-RU" sz="2300" b="1" strike="noStrike" spc="-1">
                <a:solidFill>
                  <a:srgbClr val="FFFFFF"/>
                </a:solidFill>
                <a:latin typeface="Arial"/>
                <a:ea typeface="Arial"/>
              </a:rPr>
              <a:t>Инвестиционные проекты</a:t>
            </a:r>
            <a:endParaRPr lang="ru-RU" sz="2300" b="0" strike="noStrike" spc="-1">
              <a:latin typeface="Arial"/>
            </a:endParaRPr>
          </a:p>
        </p:txBody>
      </p:sp>
      <p:sp>
        <p:nvSpPr>
          <p:cNvPr id="416" name="CustomShape 7"/>
          <p:cNvSpPr/>
          <p:nvPr/>
        </p:nvSpPr>
        <p:spPr bwMode="auto">
          <a:xfrm>
            <a:off x="8712360" y="4731840"/>
            <a:ext cx="431280" cy="3596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2720" tIns="47160" rIns="72720" bIns="36360" anchor="t">
            <a:noAutofit/>
          </a:bodyPr>
          <a:lstStyle/>
          <a:p>
            <a:pPr>
              <a:lnSpc>
                <a:spcPct val="100000"/>
              </a:lnSpc>
              <a:buNone/>
              <a:defRPr/>
            </a:pPr>
            <a:r>
              <a:rPr lang="ru-RU" sz="1200" b="0" strike="noStrike" spc="-1">
                <a:solidFill>
                  <a:srgbClr val="000000"/>
                </a:solidFill>
                <a:latin typeface="Arial"/>
                <a:ea typeface="Arial"/>
              </a:rPr>
              <a:t>7</a:t>
            </a:r>
            <a:endParaRPr lang="ru-RU" sz="1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13224803" name="Text Box 2"/>
          <p:cNvSpPr/>
          <p:nvPr/>
        </p:nvSpPr>
        <p:spPr bwMode="auto">
          <a:xfrm>
            <a:off x="851400" y="-19080"/>
            <a:ext cx="8206200" cy="381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33792273" name="Freeform 2"/>
          <p:cNvSpPr/>
          <p:nvPr/>
        </p:nvSpPr>
        <p:spPr bwMode="auto">
          <a:xfrm>
            <a:off x="432720" y="676800"/>
            <a:ext cx="8400240" cy="468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579D1C"/>
          </a:solidFill>
          <a:ln w="9360">
            <a:solidFill>
              <a:srgbClr val="579D1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44379042" name="CustomShape 1"/>
          <p:cNvSpPr/>
          <p:nvPr/>
        </p:nvSpPr>
        <p:spPr bwMode="auto">
          <a:xfrm>
            <a:off x="412200" y="111240"/>
            <a:ext cx="8441280" cy="51984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358DC1"/>
          </a:solidFill>
          <a:ln w="9360">
            <a:solidFill>
              <a:srgbClr val="3465A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Overflow="overflow" horzOverflow="overflow" lIns="63720" tIns="32040" rIns="63720" bIns="32040" numCol="1" spcCol="0" anchor="ctr">
            <a:noAutofit/>
          </a:bodyPr>
          <a:lstStyle/>
          <a:p>
            <a:pPr algn="ctr">
              <a:lnSpc>
                <a:spcPct val="100000"/>
              </a:lnSpc>
              <a:buNone/>
              <a:defRPr/>
            </a:pPr>
            <a:r>
              <a:rPr lang="ru-RU" sz="2300" b="1" strike="noStrike" spc="0">
                <a:solidFill>
                  <a:srgbClr val="FFFFFF"/>
                </a:solidFill>
                <a:latin typeface="Arial"/>
                <a:ea typeface="Arial"/>
              </a:rPr>
              <a:t>Инвестиционные проекты</a:t>
            </a:r>
            <a:endParaRPr lang="ru-RU" sz="2300" b="0" strike="noStrike" spc="0">
              <a:latin typeface="Arial"/>
            </a:endParaRPr>
          </a:p>
        </p:txBody>
      </p:sp>
      <p:sp>
        <p:nvSpPr>
          <p:cNvPr id="112238455" name="Прямоугольник 6"/>
          <p:cNvSpPr/>
          <p:nvPr/>
        </p:nvSpPr>
        <p:spPr bwMode="auto">
          <a:xfrm>
            <a:off x="3734142" y="915912"/>
            <a:ext cx="4891319" cy="188867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  <a:defRPr/>
            </a:pPr>
            <a:r>
              <a:rPr lang="ru-RU" sz="1300" b="1" strike="noStrike" spc="0">
                <a:solidFill>
                  <a:srgbClr val="000000"/>
                </a:solidFill>
                <a:latin typeface="Arial"/>
                <a:ea typeface="Microsoft YaHei"/>
              </a:rPr>
              <a:t>Создание и развитие хозяйства по разведению крупного рогатого скота молочного направления </a:t>
            </a:r>
            <a:r>
              <a:rPr lang="ru-RU" sz="1400" b="0" strike="noStrike" spc="0">
                <a:solidFill>
                  <a:srgbClr val="000000"/>
                </a:solidFill>
                <a:latin typeface="Arial"/>
                <a:ea typeface="Arial"/>
              </a:rPr>
              <a:t>(реализуется) </a:t>
            </a:r>
            <a:r>
              <a:rPr lang="ru-RU" sz="1400" b="0" strike="noStrike" spc="0">
                <a:solidFill>
                  <a:srgbClr val="FF0000"/>
                </a:solidFill>
                <a:latin typeface="Arial"/>
                <a:ea typeface="Arial"/>
              </a:rPr>
              <a:t> </a:t>
            </a:r>
            <a:r>
              <a:rPr lang="ru-RU" sz="1400" b="0" strike="noStrike" spc="0">
                <a:solidFill>
                  <a:srgbClr val="FFFFFF"/>
                </a:solidFill>
                <a:latin typeface="Arial"/>
                <a:ea typeface="Arial"/>
              </a:rPr>
              <a:t>(</a:t>
            </a:r>
            <a:endParaRPr lang="ru-RU" sz="1400" b="0" strike="noStrike" spc="0">
              <a:latin typeface="Arial"/>
            </a:endParaRPr>
          </a:p>
          <a:p>
            <a:pPr>
              <a:lnSpc>
                <a:spcPct val="100000"/>
              </a:lnSpc>
              <a:buNone/>
              <a:defRPr/>
            </a:pPr>
            <a:r>
              <a:rPr lang="ru-RU" sz="1300" b="0" strike="noStrike" spc="0">
                <a:solidFill>
                  <a:srgbClr val="000000"/>
                </a:solidFill>
                <a:latin typeface="Arial"/>
                <a:ea typeface="Microsoft YaHei"/>
              </a:rPr>
              <a:t>Инициатор – </a:t>
            </a:r>
            <a:r>
              <a:rPr lang="ru-RU" sz="1300" b="0" strike="noStrike" spc="0">
                <a:solidFill>
                  <a:srgbClr val="000000"/>
                </a:solidFill>
                <a:latin typeface="Arial"/>
                <a:ea typeface="Calibri"/>
              </a:rPr>
              <a:t>КФХ Гусейнов Гамид Джавад оглы</a:t>
            </a:r>
            <a:endParaRPr lang="ru-RU" sz="1300" b="0" strike="noStrike" spc="0">
              <a:latin typeface="Arial"/>
            </a:endParaRPr>
          </a:p>
          <a:p>
            <a:pPr>
              <a:lnSpc>
                <a:spcPct val="100000"/>
              </a:lnSpc>
              <a:buNone/>
              <a:defRPr/>
            </a:pPr>
            <a:r>
              <a:rPr lang="ru-RU" sz="1300" b="0" strike="noStrike" spc="0">
                <a:solidFill>
                  <a:srgbClr val="000000"/>
                </a:solidFill>
                <a:latin typeface="Arial"/>
                <a:ea typeface="Arial"/>
              </a:rPr>
              <a:t>Инвестиции – 6,1 млн. руб. </a:t>
            </a:r>
            <a:endParaRPr lang="ru-RU" sz="1300" b="0" strike="noStrike" spc="0">
              <a:latin typeface="Arial"/>
            </a:endParaRPr>
          </a:p>
          <a:p>
            <a:pPr>
              <a:lnSpc>
                <a:spcPct val="100000"/>
              </a:lnSpc>
              <a:buNone/>
              <a:defRPr/>
            </a:pPr>
            <a:r>
              <a:rPr lang="ru-RU" sz="1300" b="0" strike="noStrike" spc="0">
                <a:solidFill>
                  <a:srgbClr val="000000"/>
                </a:solidFill>
                <a:latin typeface="Arial"/>
                <a:ea typeface="Arial"/>
              </a:rPr>
              <a:t>Количество новых рабочих мест – 2 </a:t>
            </a:r>
            <a:endParaRPr lang="ru-RU" sz="1300" b="0" strike="noStrike" spc="0">
              <a:latin typeface="Arial"/>
            </a:endParaRPr>
          </a:p>
          <a:p>
            <a:pPr>
              <a:lnSpc>
                <a:spcPct val="100000"/>
              </a:lnSpc>
              <a:buNone/>
              <a:defRPr/>
            </a:pPr>
            <a:r>
              <a:rPr lang="ru-RU" sz="1300" b="0" strike="noStrike" spc="0">
                <a:solidFill>
                  <a:srgbClr val="000000"/>
                </a:solidFill>
                <a:latin typeface="Arial"/>
                <a:ea typeface="Microsoft YaHei"/>
              </a:rPr>
              <a:t>Поголовье – 109 гол. КРС</a:t>
            </a:r>
            <a:endParaRPr lang="ru-RU" sz="1300" b="0" strike="noStrike" spc="0">
              <a:latin typeface="Arial"/>
            </a:endParaRPr>
          </a:p>
          <a:p>
            <a:pPr>
              <a:lnSpc>
                <a:spcPct val="100000"/>
              </a:lnSpc>
              <a:buNone/>
              <a:defRPr/>
            </a:pPr>
            <a:r>
              <a:rPr lang="ru-RU" sz="1300" b="0" strike="noStrike" spc="0">
                <a:solidFill>
                  <a:srgbClr val="000000"/>
                </a:solidFill>
                <a:latin typeface="Arial"/>
                <a:ea typeface="Microsoft YaHei"/>
              </a:rPr>
              <a:t>Срок реализации – 2024 - 2026 гг.</a:t>
            </a:r>
            <a:endParaRPr lang="ru-RU" sz="1300" b="0" strike="noStrike" spc="0">
              <a:latin typeface="Arial"/>
            </a:endParaRPr>
          </a:p>
          <a:p>
            <a:pPr>
              <a:lnSpc>
                <a:spcPct val="100000"/>
              </a:lnSpc>
              <a:buNone/>
              <a:defRPr/>
            </a:pPr>
            <a:r>
              <a:rPr lang="ru-RU" sz="1300" b="0" strike="noStrike" spc="0">
                <a:solidFill>
                  <a:srgbClr val="000000"/>
                </a:solidFill>
                <a:latin typeface="Arial"/>
                <a:ea typeface="Microsoft YaHei"/>
              </a:rPr>
              <a:t>Место реализации – с. Рычково</a:t>
            </a:r>
            <a:endParaRPr lang="ru-RU" sz="1300" b="0" strike="noStrike" spc="0">
              <a:latin typeface="Arial"/>
            </a:endParaRPr>
          </a:p>
        </p:txBody>
      </p:sp>
      <p:pic>
        <p:nvPicPr>
          <p:cNvPr id="1384014668" name="Рисунок 1"/>
          <p:cNvPicPr/>
          <p:nvPr/>
        </p:nvPicPr>
        <p:blipFill>
          <a:blip r:embed="rId2"/>
          <a:stretch/>
        </p:blipFill>
        <p:spPr bwMode="auto">
          <a:xfrm>
            <a:off x="432719" y="915913"/>
            <a:ext cx="2892261" cy="1841398"/>
          </a:xfrm>
          <a:prstGeom prst="rect">
            <a:avLst/>
          </a:prstGeom>
          <a:ln w="0">
            <a:noFill/>
          </a:ln>
        </p:spPr>
      </p:pic>
      <p:sp>
        <p:nvSpPr>
          <p:cNvPr id="1577526184" name="CustomShape 9"/>
          <p:cNvSpPr/>
          <p:nvPr/>
        </p:nvSpPr>
        <p:spPr bwMode="auto">
          <a:xfrm>
            <a:off x="8712360" y="4731840"/>
            <a:ext cx="431280" cy="3596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2720" tIns="47160" rIns="72720" bIns="36360" anchor="t">
            <a:noAutofit/>
          </a:bodyPr>
          <a:lstStyle/>
          <a:p>
            <a:pPr>
              <a:lnSpc>
                <a:spcPct val="100000"/>
              </a:lnSpc>
              <a:buNone/>
              <a:defRPr/>
            </a:pPr>
            <a:r>
              <a:rPr lang="ru-RU" sz="1200" b="0" strike="noStrike" spc="0">
                <a:latin typeface="Arial"/>
              </a:rPr>
              <a:t>8</a:t>
            </a:r>
          </a:p>
        </p:txBody>
      </p:sp>
      <p:pic>
        <p:nvPicPr>
          <p:cNvPr id="1634695079" name="Рисунок 15"/>
          <p:cNvPicPr/>
          <p:nvPr/>
        </p:nvPicPr>
        <p:blipFill>
          <a:blip r:embed="rId3"/>
          <a:stretch/>
        </p:blipFill>
        <p:spPr bwMode="auto">
          <a:xfrm>
            <a:off x="432719" y="2879273"/>
            <a:ext cx="2892261" cy="1775880"/>
          </a:xfrm>
          <a:prstGeom prst="rect">
            <a:avLst/>
          </a:prstGeom>
          <a:ln w="0">
            <a:noFill/>
          </a:ln>
        </p:spPr>
      </p:pic>
      <p:sp>
        <p:nvSpPr>
          <p:cNvPr id="729349990" name="Text Box 2"/>
          <p:cNvSpPr/>
          <p:nvPr/>
        </p:nvSpPr>
        <p:spPr bwMode="auto">
          <a:xfrm>
            <a:off x="3711240" y="3019673"/>
            <a:ext cx="5417640" cy="1495080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72720" tIns="36360" rIns="72720" bIns="36360" anchor="t">
            <a:noAutofit/>
          </a:bodyPr>
          <a:lstStyle/>
          <a:p>
            <a:pPr>
              <a:lnSpc>
                <a:spcPct val="100000"/>
              </a:lnSpc>
              <a:buNone/>
              <a:tabLst>
                <a:tab pos="723960" algn="l"/>
                <a:tab pos="1447920" algn="l"/>
                <a:tab pos="2171880" algn="l"/>
                <a:tab pos="2895480" algn="l"/>
                <a:tab pos="3619440" algn="l"/>
                <a:tab pos="4343400" algn="l"/>
                <a:tab pos="5067360" algn="l"/>
                <a:tab pos="5791320" algn="l"/>
                <a:tab pos="6515280" algn="l"/>
                <a:tab pos="7238880" algn="l"/>
                <a:tab pos="7962840" algn="l"/>
              </a:tabLst>
              <a:defRPr/>
            </a:pPr>
            <a:r>
              <a:rPr lang="ru-RU" sz="1300" b="1" strike="noStrike" spc="0">
                <a:solidFill>
                  <a:srgbClr val="000000"/>
                </a:solidFill>
                <a:latin typeface="Arial"/>
                <a:ea typeface="Arial"/>
              </a:rPr>
              <a:t>Разведение КРС мясного направления </a:t>
            </a:r>
            <a:r>
              <a:rPr lang="ru-RU" sz="1300" b="0" strike="noStrike" spc="0">
                <a:solidFill>
                  <a:srgbClr val="000000"/>
                </a:solidFill>
                <a:latin typeface="Arial"/>
                <a:ea typeface="Arial"/>
              </a:rPr>
              <a:t>(реализован)</a:t>
            </a:r>
            <a:endParaRPr lang="ru-RU" sz="1300" b="0" strike="noStrike" spc="0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723960" algn="l"/>
                <a:tab pos="1447920" algn="l"/>
                <a:tab pos="2171880" algn="l"/>
                <a:tab pos="2895480" algn="l"/>
                <a:tab pos="3619440" algn="l"/>
                <a:tab pos="4343400" algn="l"/>
                <a:tab pos="5067360" algn="l"/>
                <a:tab pos="5791320" algn="l"/>
                <a:tab pos="6515280" algn="l"/>
                <a:tab pos="7238880" algn="l"/>
                <a:tab pos="7962840" algn="l"/>
              </a:tabLst>
              <a:defRPr/>
            </a:pPr>
            <a:r>
              <a:rPr lang="ru-RU" sz="1300" b="0" strike="noStrike" spc="0">
                <a:solidFill>
                  <a:srgbClr val="000000"/>
                </a:solidFill>
                <a:latin typeface="Arial"/>
                <a:ea typeface="Arial"/>
              </a:rPr>
              <a:t>Инициатор – ИП Глава К(Ф)Х Копылов Сергей Владимирович </a:t>
            </a:r>
            <a:endParaRPr lang="ru-RU" sz="1300" b="0" strike="noStrike" spc="0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723960" algn="l"/>
                <a:tab pos="1447920" algn="l"/>
                <a:tab pos="2171880" algn="l"/>
                <a:tab pos="2895480" algn="l"/>
                <a:tab pos="3619440" algn="l"/>
                <a:tab pos="4343400" algn="l"/>
                <a:tab pos="5067360" algn="l"/>
                <a:tab pos="5791320" algn="l"/>
                <a:tab pos="6515280" algn="l"/>
                <a:tab pos="7238880" algn="l"/>
                <a:tab pos="7962840" algn="l"/>
              </a:tabLst>
              <a:defRPr/>
            </a:pPr>
            <a:r>
              <a:rPr lang="ru-RU" sz="1300" b="0" strike="noStrike" spc="0">
                <a:solidFill>
                  <a:srgbClr val="000000"/>
                </a:solidFill>
                <a:latin typeface="Arial"/>
                <a:ea typeface="Arial"/>
              </a:rPr>
              <a:t>Объем инвестиций – 45,9 млн. руб. </a:t>
            </a:r>
            <a:endParaRPr lang="ru-RU" sz="1300" b="0" strike="noStrike" spc="0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723960" algn="l"/>
                <a:tab pos="1447920" algn="l"/>
                <a:tab pos="2171880" algn="l"/>
                <a:tab pos="2895480" algn="l"/>
                <a:tab pos="3619440" algn="l"/>
                <a:tab pos="4343400" algn="l"/>
                <a:tab pos="5067360" algn="l"/>
                <a:tab pos="5791320" algn="l"/>
                <a:tab pos="6515280" algn="l"/>
                <a:tab pos="7238880" algn="l"/>
                <a:tab pos="7962840" algn="l"/>
              </a:tabLst>
              <a:defRPr/>
            </a:pPr>
            <a:r>
              <a:rPr lang="ru-RU" sz="1300" b="0" strike="noStrike" spc="0">
                <a:solidFill>
                  <a:srgbClr val="000000"/>
                </a:solidFill>
                <a:latin typeface="Arial"/>
                <a:ea typeface="Arial"/>
              </a:rPr>
              <a:t>Количество новых рабочих мест – 3  </a:t>
            </a:r>
            <a:endParaRPr lang="ru-RU" sz="1300" b="0" strike="noStrike" spc="0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723960" algn="l"/>
                <a:tab pos="1447920" algn="l"/>
                <a:tab pos="2171880" algn="l"/>
                <a:tab pos="2895480" algn="l"/>
                <a:tab pos="3619440" algn="l"/>
                <a:tab pos="4343400" algn="l"/>
                <a:tab pos="5067360" algn="l"/>
                <a:tab pos="5791320" algn="l"/>
                <a:tab pos="6515280" algn="l"/>
                <a:tab pos="7238880" algn="l"/>
                <a:tab pos="7962840" algn="l"/>
              </a:tabLst>
              <a:defRPr/>
            </a:pPr>
            <a:r>
              <a:rPr lang="ru-RU" sz="1300" b="0" strike="noStrike" spc="0">
                <a:solidFill>
                  <a:srgbClr val="000000"/>
                </a:solidFill>
                <a:latin typeface="Arial"/>
                <a:ea typeface="Arial"/>
              </a:rPr>
              <a:t>Поголовье – 668 гол. КРС</a:t>
            </a:r>
            <a:endParaRPr lang="ru-RU" sz="1300" b="0" strike="noStrike" spc="0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723960" algn="l"/>
                <a:tab pos="1447920" algn="l"/>
                <a:tab pos="2171880" algn="l"/>
                <a:tab pos="2895480" algn="l"/>
                <a:tab pos="3619440" algn="l"/>
                <a:tab pos="4343400" algn="l"/>
                <a:tab pos="5067360" algn="l"/>
                <a:tab pos="5791320" algn="l"/>
                <a:tab pos="6515280" algn="l"/>
                <a:tab pos="7238880" algn="l"/>
                <a:tab pos="7962840" algn="l"/>
              </a:tabLst>
              <a:defRPr/>
            </a:pPr>
            <a:r>
              <a:rPr lang="ru-RU" sz="1300" b="0" strike="noStrike" spc="0">
                <a:solidFill>
                  <a:srgbClr val="000000"/>
                </a:solidFill>
                <a:latin typeface="Arial"/>
                <a:ea typeface="Arial"/>
              </a:rPr>
              <a:t>Срок реализации – 2022 - 2024 гг.        </a:t>
            </a:r>
            <a:endParaRPr lang="ru-RU" sz="1300" b="0" strike="noStrike" spc="0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723960" algn="l"/>
                <a:tab pos="1447920" algn="l"/>
                <a:tab pos="2171880" algn="l"/>
                <a:tab pos="2895480" algn="l"/>
                <a:tab pos="3619440" algn="l"/>
                <a:tab pos="4343400" algn="l"/>
                <a:tab pos="5067360" algn="l"/>
                <a:tab pos="5791320" algn="l"/>
                <a:tab pos="6515280" algn="l"/>
                <a:tab pos="7238880" algn="l"/>
                <a:tab pos="7962840" algn="l"/>
              </a:tabLst>
              <a:defRPr/>
            </a:pPr>
            <a:r>
              <a:rPr lang="ru-RU" sz="1300" b="0" strike="noStrike" spc="0">
                <a:solidFill>
                  <a:srgbClr val="000000"/>
                </a:solidFill>
                <a:latin typeface="Arial"/>
                <a:ea typeface="Arial"/>
              </a:rPr>
              <a:t>Место реализации: с. Пьянково </a:t>
            </a:r>
            <a:endParaRPr lang="ru-RU" sz="1300" b="0" strike="noStrike" spc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18" name="Text Box 2"/>
          <p:cNvSpPr/>
          <p:nvPr/>
        </p:nvSpPr>
        <p:spPr bwMode="auto">
          <a:xfrm>
            <a:off x="851400" y="-19080"/>
            <a:ext cx="8206200" cy="381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20" name="Freeform 2"/>
          <p:cNvSpPr/>
          <p:nvPr/>
        </p:nvSpPr>
        <p:spPr bwMode="auto">
          <a:xfrm>
            <a:off x="432720" y="676800"/>
            <a:ext cx="8400240" cy="468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579D1C"/>
          </a:solidFill>
          <a:ln w="9360">
            <a:solidFill>
              <a:srgbClr val="579D1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21" name="CustomShape 1"/>
          <p:cNvSpPr/>
          <p:nvPr/>
        </p:nvSpPr>
        <p:spPr bwMode="auto">
          <a:xfrm>
            <a:off x="412200" y="111240"/>
            <a:ext cx="8441280" cy="51984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358DC1"/>
          </a:solidFill>
          <a:ln w="9360">
            <a:solidFill>
              <a:srgbClr val="3465A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Overflow="overflow" horzOverflow="overflow" lIns="63720" tIns="32040" rIns="63720" bIns="32040" numCol="1" spcCol="0" anchor="ctr">
            <a:noAutofit/>
          </a:bodyPr>
          <a:lstStyle/>
          <a:p>
            <a:pPr algn="ctr">
              <a:lnSpc>
                <a:spcPct val="100000"/>
              </a:lnSpc>
              <a:buNone/>
              <a:defRPr/>
            </a:pPr>
            <a:r>
              <a:rPr lang="ru-RU" sz="2300" b="1" strike="noStrike" spc="-1">
                <a:solidFill>
                  <a:srgbClr val="FFFFFF"/>
                </a:solidFill>
                <a:latin typeface="Arial"/>
                <a:ea typeface="Arial"/>
              </a:rPr>
              <a:t>Инвестиционные проекты</a:t>
            </a:r>
            <a:endParaRPr lang="ru-RU" sz="2300" b="0" strike="noStrike" spc="-1">
              <a:latin typeface="Arial"/>
            </a:endParaRPr>
          </a:p>
        </p:txBody>
      </p:sp>
      <p:sp>
        <p:nvSpPr>
          <p:cNvPr id="422" name="Прямоугольник 1"/>
          <p:cNvSpPr/>
          <p:nvPr/>
        </p:nvSpPr>
        <p:spPr bwMode="auto">
          <a:xfrm>
            <a:off x="3583440" y="1001677"/>
            <a:ext cx="5251318" cy="147719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  <a:defRPr/>
            </a:pPr>
            <a:r>
              <a:rPr lang="ru-RU" sz="1300" b="1" strike="noStrike" spc="-1">
                <a:solidFill>
                  <a:srgbClr val="000000"/>
                </a:solidFill>
                <a:latin typeface="Arial"/>
                <a:ea typeface="Microsoft YaHei"/>
              </a:rPr>
              <a:t>Выращивание скота мясного направления </a:t>
            </a:r>
            <a:r>
              <a:rPr lang="ru-RU" sz="13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(реализован)</a:t>
            </a:r>
            <a:endParaRPr lang="ru-RU" sz="13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defRPr/>
            </a:pPr>
            <a:r>
              <a:rPr lang="ru-RU" sz="13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Иниц</a:t>
            </a:r>
            <a:r>
              <a:rPr lang="ru-RU" sz="1300" b="0" strike="noStrike" spc="-1">
                <a:solidFill>
                  <a:srgbClr val="000000"/>
                </a:solidFill>
                <a:latin typeface="Arial"/>
                <a:ea typeface="Arial"/>
              </a:rPr>
              <a:t>иатор </a:t>
            </a:r>
            <a:r>
              <a:rPr lang="ru-RU" sz="13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– ИП Копылов Андрей Владимирович </a:t>
            </a:r>
            <a:endParaRPr lang="ru-RU" sz="13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defRPr/>
            </a:pPr>
            <a:r>
              <a:rPr lang="ru-RU" sz="1300" b="0" strike="noStrike" spc="-1">
                <a:solidFill>
                  <a:srgbClr val="000000"/>
                </a:solidFill>
                <a:latin typeface="Arial"/>
                <a:ea typeface="Arial"/>
              </a:rPr>
              <a:t>Объем инвестиций – 5,03 млн. руб. </a:t>
            </a:r>
            <a:endParaRPr lang="ru-RU" sz="13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defRPr/>
            </a:pPr>
            <a:r>
              <a:rPr lang="ru-RU" sz="1300" b="0" strike="noStrike" spc="-1">
                <a:solidFill>
                  <a:srgbClr val="000000"/>
                </a:solidFill>
                <a:latin typeface="Arial"/>
                <a:ea typeface="Arial"/>
              </a:rPr>
              <a:t>Количество новых рабочих мест – 2  </a:t>
            </a:r>
            <a:endParaRPr lang="ru-RU" sz="13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defRPr/>
            </a:pPr>
            <a:r>
              <a:rPr lang="ru-RU" sz="13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Поголовье </a:t>
            </a:r>
            <a:r>
              <a:rPr lang="ru-RU" sz="1300" b="0" strike="noStrike" spc="-1">
                <a:solidFill>
                  <a:srgbClr val="000000"/>
                </a:solidFill>
                <a:latin typeface="Arial"/>
                <a:ea typeface="Arial"/>
              </a:rPr>
              <a:t>–</a:t>
            </a:r>
            <a:r>
              <a:rPr lang="ru-RU" sz="13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 59 гол. КРС</a:t>
            </a:r>
            <a:endParaRPr lang="ru-RU" sz="13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defRPr/>
            </a:pPr>
            <a:r>
              <a:rPr lang="ru-RU" sz="13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Срок реализации – 2023 - 2024 гг.        </a:t>
            </a:r>
            <a:endParaRPr lang="ru-RU" sz="13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defRPr/>
            </a:pPr>
            <a:r>
              <a:rPr lang="ru-RU" sz="13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Место реализации: с. Пьянково</a:t>
            </a:r>
            <a:r>
              <a:rPr lang="ru-RU" sz="1300" b="0" strike="noStrike" spc="-1">
                <a:solidFill>
                  <a:srgbClr val="000000"/>
                </a:solidFill>
                <a:latin typeface="Arial"/>
                <a:ea typeface="Arial"/>
              </a:rPr>
              <a:t>  </a:t>
            </a:r>
            <a:r>
              <a:rPr lang="ru-RU" sz="1200" b="1" strike="noStrike" spc="-1">
                <a:solidFill>
                  <a:srgbClr val="000000"/>
                </a:solidFill>
                <a:latin typeface="Arial"/>
                <a:ea typeface="Arial"/>
              </a:rPr>
              <a:t> 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424" name="CustomShape 8"/>
          <p:cNvSpPr/>
          <p:nvPr/>
        </p:nvSpPr>
        <p:spPr bwMode="auto">
          <a:xfrm>
            <a:off x="8712360" y="4731840"/>
            <a:ext cx="431280" cy="3596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2720" tIns="47160" rIns="72720" bIns="36360" anchor="t">
            <a:noAutofit/>
          </a:bodyPr>
          <a:lstStyle/>
          <a:p>
            <a:pPr>
              <a:lnSpc>
                <a:spcPct val="100000"/>
              </a:lnSpc>
              <a:buNone/>
              <a:defRPr/>
            </a:pPr>
            <a:r>
              <a:rPr lang="ru-RU" sz="1200" b="0" strike="noStrike" spc="-1">
                <a:solidFill>
                  <a:srgbClr val="000000"/>
                </a:solidFill>
                <a:latin typeface="Arial"/>
                <a:ea typeface="Arial"/>
              </a:rPr>
              <a:t>9</a:t>
            </a:r>
            <a:endParaRPr lang="ru-RU" sz="1200" b="0" strike="noStrike" spc="-1">
              <a:latin typeface="Arial"/>
            </a:endParaRPr>
          </a:p>
        </p:txBody>
      </p:sp>
      <p:pic>
        <p:nvPicPr>
          <p:cNvPr id="869393364" name="Рисунок 2"/>
          <p:cNvPicPr/>
          <p:nvPr/>
        </p:nvPicPr>
        <p:blipFill>
          <a:blip r:embed="rId2"/>
          <a:stretch/>
        </p:blipFill>
        <p:spPr bwMode="auto">
          <a:xfrm>
            <a:off x="592966" y="945039"/>
            <a:ext cx="2809563" cy="1799052"/>
          </a:xfrm>
          <a:prstGeom prst="rect">
            <a:avLst/>
          </a:prstGeom>
          <a:ln w="0">
            <a:noFill/>
          </a:ln>
        </p:spPr>
      </p:pic>
      <p:sp>
        <p:nvSpPr>
          <p:cNvPr id="1152024622" name="TextBox 1396225005"/>
          <p:cNvSpPr/>
          <p:nvPr/>
        </p:nvSpPr>
        <p:spPr bwMode="auto">
          <a:xfrm>
            <a:off x="3583440" y="3092992"/>
            <a:ext cx="5222879" cy="147863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Overflow="overflow" horzOverflow="overflow" numCol="1" spcCol="0" anchor="t">
            <a:spAutoFit/>
          </a:bodyPr>
          <a:lstStyle/>
          <a:p>
            <a:pPr>
              <a:lnSpc>
                <a:spcPct val="100000"/>
              </a:lnSpc>
              <a:buNone/>
              <a:defRPr/>
            </a:pPr>
            <a:r>
              <a:rPr lang="ru-RU" sz="1300" b="1" strike="noStrike" spc="0">
                <a:solidFill>
                  <a:srgbClr val="000000"/>
                </a:solidFill>
                <a:latin typeface="Arial"/>
                <a:ea typeface="Arial"/>
              </a:rPr>
              <a:t>Разведение КРС мясного направления </a:t>
            </a:r>
            <a:r>
              <a:rPr lang="ru-RU" sz="1300" b="0" strike="noStrike" spc="0">
                <a:solidFill>
                  <a:srgbClr val="000000"/>
                </a:solidFill>
                <a:latin typeface="Arial"/>
                <a:ea typeface="Arial"/>
              </a:rPr>
              <a:t>(реализуется)</a:t>
            </a:r>
            <a:endParaRPr lang="ru-RU" sz="1300" b="0" strike="noStrike" spc="0">
              <a:latin typeface="Arial"/>
            </a:endParaRPr>
          </a:p>
          <a:p>
            <a:pPr>
              <a:lnSpc>
                <a:spcPct val="100000"/>
              </a:lnSpc>
              <a:buNone/>
              <a:defRPr/>
            </a:pPr>
            <a:r>
              <a:rPr lang="ru-RU" sz="1300" b="0" strike="noStrike" spc="0">
                <a:solidFill>
                  <a:srgbClr val="000000"/>
                </a:solidFill>
                <a:latin typeface="Arial"/>
                <a:ea typeface="Arial"/>
              </a:rPr>
              <a:t>Инициатор – ИП Глава КФХ Болтнев Михаил Иванович</a:t>
            </a:r>
            <a:endParaRPr lang="ru-RU" sz="1300" b="0" strike="noStrike" spc="0">
              <a:latin typeface="Arial"/>
            </a:endParaRPr>
          </a:p>
          <a:p>
            <a:pPr>
              <a:lnSpc>
                <a:spcPct val="100000"/>
              </a:lnSpc>
              <a:buNone/>
              <a:defRPr/>
            </a:pPr>
            <a:r>
              <a:rPr lang="ru-RU" sz="1300" b="0" strike="noStrike" spc="0">
                <a:solidFill>
                  <a:srgbClr val="000000"/>
                </a:solidFill>
                <a:latin typeface="Arial"/>
                <a:ea typeface="Arial"/>
              </a:rPr>
              <a:t>Инвестиции – 25,5 млн. руб. </a:t>
            </a:r>
            <a:endParaRPr lang="ru-RU" sz="1300" b="0" strike="noStrike" spc="0">
              <a:latin typeface="Arial"/>
            </a:endParaRPr>
          </a:p>
          <a:p>
            <a:pPr>
              <a:lnSpc>
                <a:spcPct val="100000"/>
              </a:lnSpc>
              <a:buNone/>
              <a:defRPr/>
            </a:pPr>
            <a:r>
              <a:rPr lang="ru-RU" sz="1300" b="0" strike="noStrike" spc="0">
                <a:solidFill>
                  <a:srgbClr val="000000"/>
                </a:solidFill>
                <a:latin typeface="Arial"/>
                <a:ea typeface="Arial"/>
              </a:rPr>
              <a:t>Количество новых рабочих мест – 2 </a:t>
            </a:r>
            <a:endParaRPr lang="ru-RU" sz="1300" b="0" strike="noStrike" spc="0">
              <a:latin typeface="Arial"/>
            </a:endParaRPr>
          </a:p>
          <a:p>
            <a:pPr>
              <a:lnSpc>
                <a:spcPct val="100000"/>
              </a:lnSpc>
              <a:buNone/>
              <a:defRPr/>
            </a:pPr>
            <a:r>
              <a:rPr lang="ru-RU" sz="1300" b="0" strike="noStrike" spc="0">
                <a:solidFill>
                  <a:srgbClr val="000000"/>
                </a:solidFill>
                <a:latin typeface="Arial"/>
                <a:ea typeface="Arial"/>
              </a:rPr>
              <a:t>Поголовье – 52 гол. КРС</a:t>
            </a:r>
            <a:endParaRPr lang="ru-RU" sz="1300" b="0" strike="noStrike" spc="0">
              <a:latin typeface="Arial"/>
            </a:endParaRPr>
          </a:p>
          <a:p>
            <a:pPr>
              <a:lnSpc>
                <a:spcPct val="100000"/>
              </a:lnSpc>
              <a:buNone/>
              <a:defRPr/>
            </a:pPr>
            <a:r>
              <a:rPr lang="ru-RU" sz="1300" b="0" strike="noStrike" spc="0">
                <a:solidFill>
                  <a:srgbClr val="000000"/>
                </a:solidFill>
                <a:latin typeface="Arial"/>
                <a:ea typeface="Arial"/>
              </a:rPr>
              <a:t>Срок реализации – 2024 - 2029 гг.</a:t>
            </a:r>
            <a:endParaRPr lang="ru-RU" sz="1300" b="0" strike="noStrike" spc="0">
              <a:latin typeface="Arial"/>
            </a:endParaRPr>
          </a:p>
          <a:p>
            <a:pPr>
              <a:lnSpc>
                <a:spcPct val="100000"/>
              </a:lnSpc>
              <a:buNone/>
              <a:defRPr/>
            </a:pPr>
            <a:r>
              <a:rPr lang="ru-RU" sz="1300" b="0" strike="noStrike" spc="0">
                <a:solidFill>
                  <a:srgbClr val="000000"/>
                </a:solidFill>
                <a:latin typeface="Arial"/>
                <a:ea typeface="Arial"/>
              </a:rPr>
              <a:t>Место реализации: д. Лихачи</a:t>
            </a:r>
            <a:endParaRPr lang="ru-RU" sz="1300" b="0" strike="noStrike" spc="0">
              <a:latin typeface="Arial"/>
            </a:endParaRPr>
          </a:p>
        </p:txBody>
      </p:sp>
      <p:pic>
        <p:nvPicPr>
          <p:cNvPr id="1053755947" name="Рисунок 1053755946"/>
          <p:cNvPicPr>
            <a:picLocks noChangeAspect="1"/>
          </p:cNvPicPr>
          <p:nvPr/>
        </p:nvPicPr>
        <p:blipFill>
          <a:blip r:embed="rId3"/>
          <a:srcRect b="9230"/>
          <a:stretch/>
        </p:blipFill>
        <p:spPr bwMode="auto">
          <a:xfrm>
            <a:off x="549707" y="2989636"/>
            <a:ext cx="2852822" cy="182440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</TotalTime>
  <Words>2763</Words>
  <Application>Microsoft Office PowerPoint</Application>
  <DocSecurity>0</DocSecurity>
  <PresentationFormat>Экран (16:9)</PresentationFormat>
  <Paragraphs>634</Paragraphs>
  <Slides>41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9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60" baseType="lpstr">
      <vt:lpstr>Arial Unicode MS</vt:lpstr>
      <vt:lpstr>Microsoft YaHei</vt:lpstr>
      <vt:lpstr>Arial</vt:lpstr>
      <vt:lpstr>Calibri</vt:lpstr>
      <vt:lpstr>DejaVu Sans</vt:lpstr>
      <vt:lpstr>Nunito</vt:lpstr>
      <vt:lpstr>Symbol</vt:lpstr>
      <vt:lpstr>Times New Roman</vt:lpstr>
      <vt:lpstr>Wingdings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oleObj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Пользователь</dc:creator>
  <cp:keywords/>
  <dc:description/>
  <cp:lastModifiedBy>User</cp:lastModifiedBy>
  <cp:revision>1582</cp:revision>
  <cp:lastPrinted>2025-06-25T06:28:23Z</cp:lastPrinted>
  <dcterms:created xsi:type="dcterms:W3CDTF">1601-01-01T00:00:00Z</dcterms:created>
  <dcterms:modified xsi:type="dcterms:W3CDTF">2025-06-25T06:44:50Z</dcterms:modified>
  <cp:category/>
  <dc:identifier/>
  <cp:contentStatus/>
  <dc:language>ru-RU</dc:language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MClips">
    <vt:i4>2</vt:i4>
  </property>
  <property fmtid="{D5CDD505-2E9C-101B-9397-08002B2CF9AE}" pid="3" name="Notes">
    <vt:i4>43</vt:i4>
  </property>
  <property fmtid="{D5CDD505-2E9C-101B-9397-08002B2CF9AE}" pid="4" name="PresentationFormat">
    <vt:lpwstr>Экран (16:9)</vt:lpwstr>
  </property>
  <property fmtid="{D5CDD505-2E9C-101B-9397-08002B2CF9AE}" pid="5" name="Slides">
    <vt:i4>43</vt:i4>
  </property>
</Properties>
</file>